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3"/>
    <p:sldMasterId id="2147483810" r:id="rId4"/>
    <p:sldMasterId id="2147483813" r:id="rId5"/>
    <p:sldMasterId id="2147483828" r:id="rId6"/>
    <p:sldMasterId id="2147483865" r:id="rId7"/>
    <p:sldMasterId id="2147483886" r:id="rId8"/>
  </p:sldMasterIdLst>
  <p:notesMasterIdLst>
    <p:notesMasterId r:id="rId11"/>
  </p:notesMasterIdLst>
  <p:sldIdLst>
    <p:sldId id="2147378514" r:id="rId9"/>
    <p:sldId id="2147378517" r:id="rId1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E44206-9605-43AE-B2D8-26762C171965}" name="Mikko Kääriä" initials="" userId="S::mikko.kaaria@hmdglobal.com::dfdf2070-2361-42fa-ab67-929ff0881ca4" providerId="AD"/>
  <p188:author id="{A4D1225B-AE43-E317-DAEE-F525E83E051D}" name="Lotta Rödlin" initials="LR" userId="S::lotta.rodlin@hmdglobal.com::5804dcae-952d-4bea-898a-96a38e09acde" providerId="AD"/>
  <p188:author id="{B8728668-4ECD-CDE0-4FD0-8D37EEDE59EC}" name="Petri Hayrynen" initials="" userId="S::petri.hayrynen@hmdglobal.com::7a1b019b-ffe8-4143-96ae-00da471c81bf" providerId="AD"/>
  <p188:author id="{060DB187-A158-ADE7-66AD-36A7C2FF1EA4}" name="Belinda Bonnici" initials="BB" userId="S::belinda.bonnici@hmdglobal.com::b9473eb2-21b0-42b6-9f4e-e7cab007a904" providerId="AD"/>
  <p188:author id="{80321AA5-F4B2-7956-4AE4-359D1DECB9E2}" name="Asko Keinonen" initials="AK" userId="S::asko.keinonen@hmdglobal.com::c3fba943-7369-47fc-af42-c3d896d2150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EE2"/>
    <a:srgbClr val="407563"/>
    <a:srgbClr val="B5DACD"/>
    <a:srgbClr val="F6EAE0"/>
    <a:srgbClr val="D77A40"/>
    <a:srgbClr val="F5DBC3"/>
    <a:srgbClr val="B78E99"/>
    <a:srgbClr val="E3D9DC"/>
    <a:srgbClr val="FEEEF5"/>
    <a:srgbClr val="A268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6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Master" Target="slideMasters/slideMaster5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3.xml"/><Relationship Id="rId15" Type="http://schemas.openxmlformats.org/officeDocument/2006/relationships/tableStyles" Target="tableStyles.xml"/><Relationship Id="rId10" Type="http://schemas.openxmlformats.org/officeDocument/2006/relationships/slide" Target="slides/slide2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ing Zhen (EXT - Beijing Eternal Talents)" userId="S::ying.zhen.ext@hmdglobal.com::8903f059-ad09-439e-80cc-e35335c81b70" providerId="AD" clId="Web-{F64C3682-D09E-67B4-28F1-C3A7812E17EB}"/>
    <pc:docChg chg="mod modMainMaster">
      <pc:chgData name="Ying Zhen (EXT - Beijing Eternal Talents)" userId="S::ying.zhen.ext@hmdglobal.com::8903f059-ad09-439e-80cc-e35335c81b70" providerId="AD" clId="Web-{F64C3682-D09E-67B4-28F1-C3A7812E17EB}" dt="2024-07-09T09:19:23.234" v="1" actId="33475"/>
      <pc:docMkLst>
        <pc:docMk/>
      </pc:docMkLst>
      <pc:sldMasterChg chg="modSp">
        <pc:chgData name="Ying Zhen (EXT - Beijing Eternal Talents)" userId="S::ying.zhen.ext@hmdglobal.com::8903f059-ad09-439e-80cc-e35335c81b70" providerId="AD" clId="Web-{F64C3682-D09E-67B4-28F1-C3A7812E17EB}" dt="2024-07-09T09:19:23.234" v="0" actId="33475"/>
        <pc:sldMasterMkLst>
          <pc:docMk/>
          <pc:sldMasterMk cId="2113538925" sldId="2147483791"/>
        </pc:sldMasterMkLst>
        <pc:spChg chg="mod">
          <ac:chgData name="Ying Zhen (EXT - Beijing Eternal Talents)" userId="S::ying.zhen.ext@hmdglobal.com::8903f059-ad09-439e-80cc-e35335c81b70" providerId="AD" clId="Web-{F64C3682-D09E-67B4-28F1-C3A7812E17EB}" dt="2024-07-09T09:19:23.234" v="0" actId="33475"/>
          <ac:spMkLst>
            <pc:docMk/>
            <pc:sldMasterMk cId="2113538925" sldId="2147483791"/>
            <ac:spMk id="7" creationId="{3ED2B827-646C-A556-AE9A-203A25EB7069}"/>
          </ac:spMkLst>
        </pc:spChg>
      </pc:sldMasterChg>
      <pc:sldMasterChg chg="modSp">
        <pc:chgData name="Ying Zhen (EXT - Beijing Eternal Talents)" userId="S::ying.zhen.ext@hmdglobal.com::8903f059-ad09-439e-80cc-e35335c81b70" providerId="AD" clId="Web-{F64C3682-D09E-67B4-28F1-C3A7812E17EB}" dt="2024-07-09T09:19:23.234" v="0" actId="33475"/>
        <pc:sldMasterMkLst>
          <pc:docMk/>
          <pc:sldMasterMk cId="1753161735" sldId="2147483810"/>
        </pc:sldMasterMkLst>
        <pc:spChg chg="mod">
          <ac:chgData name="Ying Zhen (EXT - Beijing Eternal Talents)" userId="S::ying.zhen.ext@hmdglobal.com::8903f059-ad09-439e-80cc-e35335c81b70" providerId="AD" clId="Web-{F64C3682-D09E-67B4-28F1-C3A7812E17EB}" dt="2024-07-09T09:19:23.234" v="0" actId="33475"/>
          <ac:spMkLst>
            <pc:docMk/>
            <pc:sldMasterMk cId="1753161735" sldId="2147483810"/>
            <ac:spMk id="7" creationId="{58803FBC-6183-7DEE-545E-9722B6077ACD}"/>
          </ac:spMkLst>
        </pc:spChg>
      </pc:sldMasterChg>
      <pc:sldMasterChg chg="modSp">
        <pc:chgData name="Ying Zhen (EXT - Beijing Eternal Talents)" userId="S::ying.zhen.ext@hmdglobal.com::8903f059-ad09-439e-80cc-e35335c81b70" providerId="AD" clId="Web-{F64C3682-D09E-67B4-28F1-C3A7812E17EB}" dt="2024-07-09T09:19:23.234" v="0" actId="33475"/>
        <pc:sldMasterMkLst>
          <pc:docMk/>
          <pc:sldMasterMk cId="1704689260" sldId="2147483813"/>
        </pc:sldMasterMkLst>
        <pc:spChg chg="mod">
          <ac:chgData name="Ying Zhen (EXT - Beijing Eternal Talents)" userId="S::ying.zhen.ext@hmdglobal.com::8903f059-ad09-439e-80cc-e35335c81b70" providerId="AD" clId="Web-{F64C3682-D09E-67B4-28F1-C3A7812E17EB}" dt="2024-07-09T09:19:23.234" v="0" actId="33475"/>
          <ac:spMkLst>
            <pc:docMk/>
            <pc:sldMasterMk cId="1704689260" sldId="2147483813"/>
            <ac:spMk id="7" creationId="{B6F9E50F-DAEC-76B1-FA18-4E18BCFC8145}"/>
          </ac:spMkLst>
        </pc:spChg>
      </pc:sldMasterChg>
      <pc:sldMasterChg chg="modSp">
        <pc:chgData name="Ying Zhen (EXT - Beijing Eternal Talents)" userId="S::ying.zhen.ext@hmdglobal.com::8903f059-ad09-439e-80cc-e35335c81b70" providerId="AD" clId="Web-{F64C3682-D09E-67B4-28F1-C3A7812E17EB}" dt="2024-07-09T09:19:23.234" v="0" actId="33475"/>
        <pc:sldMasterMkLst>
          <pc:docMk/>
          <pc:sldMasterMk cId="3835463605" sldId="2147483828"/>
        </pc:sldMasterMkLst>
        <pc:spChg chg="mod">
          <ac:chgData name="Ying Zhen (EXT - Beijing Eternal Talents)" userId="S::ying.zhen.ext@hmdglobal.com::8903f059-ad09-439e-80cc-e35335c81b70" providerId="AD" clId="Web-{F64C3682-D09E-67B4-28F1-C3A7812E17EB}" dt="2024-07-09T09:19:23.234" v="0" actId="33475"/>
          <ac:spMkLst>
            <pc:docMk/>
            <pc:sldMasterMk cId="3835463605" sldId="2147483828"/>
            <ac:spMk id="8" creationId="{70EDAF51-4DC2-5094-C6DB-C482E9CC99EC}"/>
          </ac:spMkLst>
        </pc:spChg>
      </pc:sldMasterChg>
      <pc:sldMasterChg chg="modSp">
        <pc:chgData name="Ying Zhen (EXT - Beijing Eternal Talents)" userId="S::ying.zhen.ext@hmdglobal.com::8903f059-ad09-439e-80cc-e35335c81b70" providerId="AD" clId="Web-{F64C3682-D09E-67B4-28F1-C3A7812E17EB}" dt="2024-07-09T09:19:23.234" v="0" actId="33475"/>
        <pc:sldMasterMkLst>
          <pc:docMk/>
          <pc:sldMasterMk cId="1295669988" sldId="2147483865"/>
        </pc:sldMasterMkLst>
        <pc:spChg chg="mod">
          <ac:chgData name="Ying Zhen (EXT - Beijing Eternal Talents)" userId="S::ying.zhen.ext@hmdglobal.com::8903f059-ad09-439e-80cc-e35335c81b70" providerId="AD" clId="Web-{F64C3682-D09E-67B4-28F1-C3A7812E17EB}" dt="2024-07-09T09:19:23.234" v="0" actId="33475"/>
          <ac:spMkLst>
            <pc:docMk/>
            <pc:sldMasterMk cId="1295669988" sldId="2147483865"/>
            <ac:spMk id="6" creationId="{AC704E4F-3428-2FBF-AB18-695FFC6468BD}"/>
          </ac:spMkLst>
        </pc:spChg>
      </pc:sldMasterChg>
      <pc:sldMasterChg chg="modSp">
        <pc:chgData name="Ying Zhen (EXT - Beijing Eternal Talents)" userId="S::ying.zhen.ext@hmdglobal.com::8903f059-ad09-439e-80cc-e35335c81b70" providerId="AD" clId="Web-{F64C3682-D09E-67B4-28F1-C3A7812E17EB}" dt="2024-07-09T09:19:23.234" v="0" actId="33475"/>
        <pc:sldMasterMkLst>
          <pc:docMk/>
          <pc:sldMasterMk cId="3514762545" sldId="2147483886"/>
        </pc:sldMasterMkLst>
        <pc:spChg chg="mod">
          <ac:chgData name="Ying Zhen (EXT - Beijing Eternal Talents)" userId="S::ying.zhen.ext@hmdglobal.com::8903f059-ad09-439e-80cc-e35335c81b70" providerId="AD" clId="Web-{F64C3682-D09E-67B4-28F1-C3A7812E17EB}" dt="2024-07-09T09:19:23.234" v="0" actId="33475"/>
          <ac:spMkLst>
            <pc:docMk/>
            <pc:sldMasterMk cId="3514762545" sldId="2147483886"/>
            <ac:spMk id="7" creationId="{2FDE6E39-E418-7B61-322B-A99E6F640B76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42B30-3CA2-43D9-9B2F-4B8F3449B1C4}" type="datetimeFigureOut">
              <a:rPr lang="en-FI" smtClean="0"/>
              <a:t>07/09/2024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6D6C4-84F2-44C5-ABBF-9CC901D428D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46351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6D6C4-84F2-44C5-ABBF-9CC901D428D5}" type="slidenum">
              <a:rPr kumimoji="0" lang="en-FI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 Neue"/>
              </a:rPr>
              <a:pPr marL="0" marR="0" lvl="0" indent="0" algn="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FI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6356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6D6C4-84F2-44C5-ABBF-9CC901D428D5}" type="slidenum">
              <a:rPr kumimoji="0" lang="en-FI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 Neue"/>
              </a:rPr>
              <a:pPr marL="0" marR="0" lvl="0" indent="0" algn="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FI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12247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"/>
          <p:cNvSpPr/>
          <p:nvPr/>
        </p:nvSpPr>
        <p:spPr>
          <a:xfrm>
            <a:off x="5654513" y="3110495"/>
            <a:ext cx="5672613" cy="2431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500"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2134" y="6354254"/>
            <a:ext cx="51167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4400"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576158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3_Title Slide">
    <p:bg>
      <p:bgPr>
        <a:solidFill>
          <a:srgbClr val="27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Box 7"/>
          <p:cNvSpPr txBox="1"/>
          <p:nvPr/>
        </p:nvSpPr>
        <p:spPr>
          <a:xfrm>
            <a:off x="190500" y="6545580"/>
            <a:ext cx="34766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/>
              <a:t>Internal</a:t>
            </a:r>
          </a:p>
        </p:txBody>
      </p:sp>
      <p:sp>
        <p:nvSpPr>
          <p:cNvPr id="3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2743" y="1818863"/>
            <a:ext cx="6446514" cy="153393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ts val="5000"/>
              </a:lnSpc>
              <a:spcBef>
                <a:spcPts val="1000"/>
              </a:spcBef>
              <a:buSzTx/>
              <a:buNone/>
              <a:defRPr sz="5000" cap="all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defRPr>
            </a:lvl1pPr>
            <a:lvl2pPr marL="704850" indent="-476250" defTabSz="914400">
              <a:lnSpc>
                <a:spcPts val="5000"/>
              </a:lnSpc>
              <a:spcBef>
                <a:spcPts val="1000"/>
              </a:spcBef>
              <a:buSzPct val="100000"/>
              <a:defRPr sz="5000" cap="all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defRPr>
            </a:lvl2pPr>
            <a:lvl3pPr marL="1028700" indent="-571500" defTabSz="914400">
              <a:lnSpc>
                <a:spcPts val="5000"/>
              </a:lnSpc>
              <a:spcBef>
                <a:spcPts val="1000"/>
              </a:spcBef>
              <a:buSzPct val="100000"/>
              <a:defRPr sz="5000" cap="all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defRPr>
            </a:lvl3pPr>
            <a:lvl4pPr marL="1320800" indent="-635000" defTabSz="914400">
              <a:lnSpc>
                <a:spcPts val="5000"/>
              </a:lnSpc>
              <a:spcBef>
                <a:spcPts val="1000"/>
              </a:spcBef>
              <a:buSzPct val="100000"/>
              <a:defRPr sz="5000" cap="all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defRPr>
            </a:lvl4pPr>
            <a:lvl5pPr marL="1549400" indent="-635000" defTabSz="914400">
              <a:lnSpc>
                <a:spcPts val="5000"/>
              </a:lnSpc>
              <a:spcBef>
                <a:spcPts val="1000"/>
              </a:spcBef>
              <a:buSzPct val="100000"/>
              <a:defRPr sz="5000" cap="all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defRPr>
            </a:lvl5pPr>
          </a:lstStyle>
          <a:p>
            <a:r>
              <a:t>PPT title goes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5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2873375" y="3383279"/>
            <a:ext cx="6445883" cy="342158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14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r>
              <a:t>Date goes here</a:t>
            </a:r>
          </a:p>
        </p:txBody>
      </p:sp>
      <p:sp>
        <p:nvSpPr>
          <p:cNvPr id="3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0195" y="6171687"/>
            <a:ext cx="367405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38738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3" y="1825626"/>
            <a:ext cx="10515601" cy="4351337"/>
          </a:xfrm>
          <a:prstGeom prst="rect">
            <a:avLst/>
          </a:prstGeom>
        </p:spPr>
        <p:txBody>
          <a:bodyPr lIns="91436" tIns="91436" rIns="91436" bIns="91436" anchor="t"/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95300" indent="-2667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77239" indent="-320039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41400" indent="-355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70000" indent="-355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6403" y="6354254"/>
            <a:ext cx="367401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44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679512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3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"/>
          <p:cNvSpPr/>
          <p:nvPr/>
        </p:nvSpPr>
        <p:spPr>
          <a:xfrm>
            <a:off x="11398507" y="280565"/>
            <a:ext cx="514229" cy="2204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0E0C0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500"/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125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标题和内容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193926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algn="ctr">
              <a:buSz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algn="ctr">
              <a:buSz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algn="ctr">
              <a:buSz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algn="ctr">
              <a:buSz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586753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>
              <a:buSz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>
              <a:buSz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>
              <a:buSz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>
              <a:buSz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522467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strategy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on a pink object&#10;&#10;Description automatically generated">
            <a:extLst>
              <a:ext uri="{FF2B5EF4-FFF2-40B4-BE49-F238E27FC236}">
                <a16:creationId xmlns:a16="http://schemas.microsoft.com/office/drawing/2014/main" id="{26F722CD-B8B1-2EEC-6E36-73072BBBC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" t="9336" r="31389" b="22863"/>
          <a:stretch/>
        </p:blipFill>
        <p:spPr>
          <a:xfrm>
            <a:off x="0" y="1336"/>
            <a:ext cx="12192000" cy="6855326"/>
          </a:xfrm>
          <a:prstGeom prst="rect">
            <a:avLst/>
          </a:prstGeom>
        </p:spPr>
      </p:pic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3C6DE3BA-21E2-0E54-0178-72F5C3F3835B}"/>
              </a:ext>
            </a:extLst>
          </p:cNvPr>
          <p:cNvSpPr/>
          <p:nvPr/>
        </p:nvSpPr>
        <p:spPr>
          <a:xfrm>
            <a:off x="11398507" y="280565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40768052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3_strateg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0CFE0F-A767-B4CA-37CB-68E6EB153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23" t="5047" r="2499" b="4475"/>
          <a:stretch/>
        </p:blipFill>
        <p:spPr>
          <a:xfrm>
            <a:off x="0" y="0"/>
            <a:ext cx="12192000" cy="6901609"/>
          </a:xfrm>
          <a:prstGeom prst="rect">
            <a:avLst/>
          </a:prstGeom>
        </p:spPr>
      </p:pic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3C6DE3BA-21E2-0E54-0178-72F5C3F3835B}"/>
              </a:ext>
            </a:extLst>
          </p:cNvPr>
          <p:cNvSpPr/>
          <p:nvPr/>
        </p:nvSpPr>
        <p:spPr>
          <a:xfrm>
            <a:off x="11398507" y="280565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31991696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"/>
          <p:cNvSpPr/>
          <p:nvPr/>
        </p:nvSpPr>
        <p:spPr>
          <a:xfrm>
            <a:off x="5654514" y="3110495"/>
            <a:ext cx="5672613" cy="2431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6404" y="6354256"/>
            <a:ext cx="367401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44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636706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Cover slide copy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"/>
          <p:cNvSpPr/>
          <p:nvPr/>
        </p:nvSpPr>
        <p:spPr>
          <a:xfrm>
            <a:off x="1119642" y="3639859"/>
            <a:ext cx="5156472" cy="2210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6404" y="6354256"/>
            <a:ext cx="367401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44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8155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96686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928533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audience 1">
    <p:bg>
      <p:bgPr>
        <a:solidFill>
          <a:srgbClr val="D81D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Embracing the NOW, our brand audience breathes aspiration. They are young and their hearts beat with a passion for progress.…"/>
          <p:cNvSpPr txBox="1"/>
          <p:nvPr/>
        </p:nvSpPr>
        <p:spPr>
          <a:xfrm>
            <a:off x="2585666" y="1054100"/>
            <a:ext cx="5230631" cy="199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spAutoFit/>
          </a:bodyPr>
          <a:lstStyle/>
          <a:p>
            <a:pPr algn="l">
              <a:defRPr spc="90">
                <a:solidFill>
                  <a:srgbClr val="FFFFFF"/>
                </a:solidFill>
                <a:latin typeface="Libre Franklin Thin Regular"/>
                <a:ea typeface="Libre Franklin Thin Regular"/>
                <a:cs typeface="Libre Franklin Thin Regular"/>
                <a:sym typeface="Libre Franklin Thin Regular"/>
              </a:defRPr>
            </a:pPr>
            <a:r>
              <a:rPr sz="900"/>
              <a:t>Embracing the NOW, our brand audience </a:t>
            </a:r>
            <a:r>
              <a:rPr sz="900">
                <a:latin typeface="Libre Franklin Bold"/>
                <a:ea typeface="Libre Franklin Bold"/>
                <a:cs typeface="Libre Franklin Bold"/>
                <a:sym typeface="Libre Franklin Bold"/>
              </a:rPr>
              <a:t>breathes aspiration</a:t>
            </a:r>
            <a:r>
              <a:rPr sz="900"/>
              <a:t>. They are </a:t>
            </a:r>
            <a:r>
              <a:rPr sz="900">
                <a:latin typeface="Libre Franklin Bold"/>
                <a:ea typeface="Libre Franklin Bold"/>
                <a:cs typeface="Libre Franklin Bold"/>
                <a:sym typeface="Libre Franklin Bold"/>
              </a:rPr>
              <a:t>young </a:t>
            </a:r>
            <a:r>
              <a:rPr sz="900"/>
              <a:t>and their hearts beat with a </a:t>
            </a:r>
            <a:r>
              <a:rPr sz="900">
                <a:latin typeface="Libre Franklin Bold"/>
                <a:ea typeface="Libre Franklin Bold"/>
                <a:cs typeface="Libre Franklin Bold"/>
                <a:sym typeface="Libre Franklin Bold"/>
              </a:rPr>
              <a:t>passion for progress</a:t>
            </a:r>
            <a:r>
              <a:rPr sz="900"/>
              <a:t>.  </a:t>
            </a:r>
          </a:p>
          <a:p>
            <a:pPr algn="l">
              <a:defRPr spc="90">
                <a:solidFill>
                  <a:srgbClr val="FFFFFF"/>
                </a:solidFill>
                <a:latin typeface="Libre Franklin Thin Regular"/>
                <a:ea typeface="Libre Franklin Thin Regular"/>
                <a:cs typeface="Libre Franklin Thin Regular"/>
                <a:sym typeface="Libre Franklin Thin Regular"/>
              </a:defRPr>
            </a:pPr>
            <a:endParaRPr sz="900"/>
          </a:p>
          <a:p>
            <a:pPr algn="l">
              <a:defRPr spc="90">
                <a:solidFill>
                  <a:srgbClr val="FFFFFF"/>
                </a:solidFill>
                <a:latin typeface="Libre Franklin Thin Regular"/>
                <a:ea typeface="Libre Franklin Thin Regular"/>
                <a:cs typeface="Libre Franklin Thin Regular"/>
                <a:sym typeface="Libre Franklin Thin Regular"/>
              </a:defRPr>
            </a:pPr>
            <a:r>
              <a:rPr sz="900"/>
              <a:t>Seamlessly </a:t>
            </a:r>
            <a:r>
              <a:rPr sz="900">
                <a:latin typeface="Libre Franklin Bold"/>
                <a:ea typeface="Libre Franklin Bold"/>
                <a:cs typeface="Libre Franklin Bold"/>
                <a:sym typeface="Libre Franklin Bold"/>
              </a:rPr>
              <a:t>immersed in both technology and the latest trends</a:t>
            </a:r>
            <a:r>
              <a:rPr sz="900"/>
              <a:t>, they wield our products as tools of advancement, paving the way to a more progressive and visionary tomorrow. These eco-chic pioneers harmoniously blend technology and style to carve a path towards a sustainable, fashionable future. They do not accept that being sustainable and repairable means that devices shouldn’t be fashionable and desirable. On the contrary. </a:t>
            </a:r>
          </a:p>
          <a:p>
            <a:pPr algn="l">
              <a:defRPr spc="90">
                <a:solidFill>
                  <a:srgbClr val="FFFFFF"/>
                </a:solidFill>
                <a:latin typeface="Libre Franklin Thin Regular"/>
                <a:ea typeface="Libre Franklin Thin Regular"/>
                <a:cs typeface="Libre Franklin Thin Regular"/>
                <a:sym typeface="Libre Franklin Thin Regular"/>
              </a:defRPr>
            </a:pPr>
            <a:endParaRPr sz="900"/>
          </a:p>
          <a:p>
            <a:pPr algn="l">
              <a:defRPr spc="90">
                <a:solidFill>
                  <a:srgbClr val="FFFFFF"/>
                </a:solidFill>
                <a:latin typeface="Libre Franklin Thin Regular"/>
                <a:ea typeface="Libre Franklin Thin Regular"/>
                <a:cs typeface="Libre Franklin Thin Regular"/>
                <a:sym typeface="Libre Franklin Thin Regular"/>
              </a:defRPr>
            </a:pPr>
            <a:r>
              <a:rPr sz="900"/>
              <a:t>They have high standards for craftsmanship, </a:t>
            </a:r>
            <a:r>
              <a:rPr sz="900">
                <a:latin typeface="Libre Franklin Bold"/>
                <a:ea typeface="Libre Franklin Bold"/>
                <a:cs typeface="Libre Franklin Bold"/>
                <a:sym typeface="Libre Franklin Bold"/>
              </a:rPr>
              <a:t>demanding beautiful design and impeccable user experiences.</a:t>
            </a:r>
            <a:r>
              <a:rPr sz="900"/>
              <a:t> Guided by a deep </a:t>
            </a:r>
            <a:r>
              <a:rPr sz="900">
                <a:latin typeface="Libre Franklin Bold"/>
                <a:ea typeface="Libre Franklin Bold"/>
                <a:cs typeface="Libre Franklin Bold"/>
                <a:sym typeface="Libre Franklin Bold"/>
              </a:rPr>
              <a:t>sense of social and environmental responsibility</a:t>
            </a:r>
            <a:r>
              <a:rPr sz="900"/>
              <a:t>, they lead the way in trendsetting fashion and value-conscious choices.</a:t>
            </a:r>
          </a:p>
        </p:txBody>
      </p:sp>
      <p:sp>
        <p:nvSpPr>
          <p:cNvPr id="149" name="Title 1"/>
          <p:cNvSpPr txBox="1"/>
          <p:nvPr/>
        </p:nvSpPr>
        <p:spPr>
          <a:xfrm rot="16200000">
            <a:off x="-1375992" y="2869376"/>
            <a:ext cx="6858001" cy="1124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tIns="45720" bIns="45720"/>
          <a:lstStyle>
            <a:lvl1pPr defTabSz="1828800">
              <a:lnSpc>
                <a:spcPct val="90000"/>
              </a:lnSpc>
              <a:defRPr sz="6800">
                <a:solidFill>
                  <a:srgbClr val="FFFFFF"/>
                </a:solidFill>
                <a:latin typeface="Libre Franklin Thin Bold"/>
                <a:ea typeface="Libre Franklin Thin Bold"/>
                <a:cs typeface="Libre Franklin Thin Bold"/>
                <a:sym typeface="Libre Franklin Thin Bold"/>
              </a:defRPr>
            </a:lvl1pPr>
          </a:lstStyle>
          <a:p>
            <a:r>
              <a:rPr sz="3400"/>
              <a:t>audience</a:t>
            </a:r>
          </a:p>
        </p:txBody>
      </p:sp>
      <p:sp>
        <p:nvSpPr>
          <p:cNvPr id="150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014372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&amp;W slide 2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ectangle"/>
          <p:cNvSpPr/>
          <p:nvPr/>
        </p:nvSpPr>
        <p:spPr>
          <a:xfrm>
            <a:off x="-15841" y="-21326"/>
            <a:ext cx="6114597" cy="69006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231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95303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&amp;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"/>
          <p:cNvSpPr/>
          <p:nvPr/>
        </p:nvSpPr>
        <p:spPr>
          <a:xfrm>
            <a:off x="-15841" y="-21326"/>
            <a:ext cx="6114597" cy="6900651"/>
          </a:xfrm>
          <a:prstGeom prst="rect">
            <a:avLst/>
          </a:prstGeom>
          <a:solidFill>
            <a:srgbClr val="0E0C0A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240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0E0C0A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926115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W&amp;B&amp;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0E0C0A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249" name="Rectangle"/>
          <p:cNvSpPr/>
          <p:nvPr/>
        </p:nvSpPr>
        <p:spPr>
          <a:xfrm>
            <a:off x="4064141" y="-21326"/>
            <a:ext cx="4063718" cy="6900651"/>
          </a:xfrm>
          <a:prstGeom prst="rect">
            <a:avLst/>
          </a:prstGeom>
          <a:solidFill>
            <a:srgbClr val="0E0C0A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56763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W&amp; pink">
    <p:bg>
      <p:bgPr>
        <a:solidFill>
          <a:srgbClr val="D81D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ctangle"/>
          <p:cNvSpPr/>
          <p:nvPr/>
        </p:nvSpPr>
        <p:spPr>
          <a:xfrm>
            <a:off x="-15841" y="-21326"/>
            <a:ext cx="6114597" cy="69006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258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52740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Box 5"/>
          <p:cNvSpPr txBox="1"/>
          <p:nvPr/>
        </p:nvSpPr>
        <p:spPr>
          <a:xfrm>
            <a:off x="95250" y="6701791"/>
            <a:ext cx="173833" cy="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400"/>
              <a:t>Internal</a:t>
            </a:r>
          </a:p>
        </p:txBody>
      </p:sp>
      <p:sp>
        <p:nvSpPr>
          <p:cNvPr id="267" name="TextBox 6"/>
          <p:cNvSpPr txBox="1"/>
          <p:nvPr/>
        </p:nvSpPr>
        <p:spPr>
          <a:xfrm>
            <a:off x="-1" y="6797041"/>
            <a:ext cx="173833" cy="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400"/>
              <a:t>Internal</a:t>
            </a:r>
          </a:p>
        </p:txBody>
      </p:sp>
      <p:sp>
        <p:nvSpPr>
          <p:cNvPr id="268" name="TextBox 7"/>
          <p:cNvSpPr txBox="1"/>
          <p:nvPr/>
        </p:nvSpPr>
        <p:spPr>
          <a:xfrm>
            <a:off x="-1" y="6797041"/>
            <a:ext cx="173833" cy="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400"/>
              <a:t>Internal</a:t>
            </a:r>
          </a:p>
        </p:txBody>
      </p:sp>
      <p:sp>
        <p:nvSpPr>
          <p:cNvPr id="269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71" name="ONLY INTERNAL USAGE"/>
          <p:cNvSpPr txBox="1"/>
          <p:nvPr/>
        </p:nvSpPr>
        <p:spPr>
          <a:xfrm>
            <a:off x="82515" y="6579420"/>
            <a:ext cx="1258358" cy="174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600"/>
            </a:lvl1pPr>
          </a:lstStyle>
          <a:p>
            <a:r>
              <a:rPr sz="800"/>
              <a:t>ONLY INTERNAL USAGE</a:t>
            </a:r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6556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643607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标题和内容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brand foundation…"/>
          <p:cNvSpPr txBox="1"/>
          <p:nvPr/>
        </p:nvSpPr>
        <p:spPr>
          <a:xfrm>
            <a:off x="292249" y="279400"/>
            <a:ext cx="1035079" cy="1320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/>
          <a:p>
            <a:pPr algn="l">
              <a:defRPr sz="1500" spc="45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pPr>
            <a:r>
              <a:rPr sz="750"/>
              <a:t>brand foundation</a:t>
            </a:r>
            <a:endParaRPr sz="750">
              <a:latin typeface="NeueHaasDisplay-Light"/>
              <a:ea typeface="NeueHaasDisplay-Light"/>
              <a:cs typeface="NeueHaasDisplay-Light"/>
              <a:sym typeface="NeueHaasDisplay-Light"/>
            </a:endParaRPr>
          </a:p>
          <a:p>
            <a:pPr algn="l">
              <a:defRPr sz="1500" b="1" spc="45">
                <a:solidFill>
                  <a:srgbClr val="FFFFFF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pPr>
            <a:r>
              <a:rPr sz="750"/>
              <a:t>audience</a:t>
            </a:r>
            <a:endParaRPr sz="750" b="0">
              <a:latin typeface="NeueHaasDisplay-Bold"/>
              <a:ea typeface="NeueHaasDisplay-Bold"/>
              <a:cs typeface="NeueHaasDisplay-Bold"/>
              <a:sym typeface="NeueHaasDisplay-Bold"/>
            </a:endParaRPr>
          </a:p>
          <a:p>
            <a:pPr algn="l">
              <a:defRPr sz="1500" spc="45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pPr>
            <a:r>
              <a:rPr sz="750"/>
              <a:t>core brand visual</a:t>
            </a:r>
            <a:endParaRPr sz="750">
              <a:latin typeface="NeueHaasDisplay-Light"/>
              <a:ea typeface="NeueHaasDisplay-Light"/>
              <a:cs typeface="NeueHaasDisplay-Light"/>
              <a:sym typeface="NeueHaasDisplay-Light"/>
            </a:endParaRPr>
          </a:p>
          <a:p>
            <a:pPr algn="l">
              <a:defRPr sz="1500" spc="45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pPr>
            <a:r>
              <a:rPr sz="750"/>
              <a:t>tone of voice</a:t>
            </a:r>
            <a:endParaRPr sz="750">
              <a:latin typeface="NeueHaasDisplay-Light"/>
              <a:ea typeface="NeueHaasDisplay-Light"/>
              <a:cs typeface="NeueHaasDisplay-Light"/>
              <a:sym typeface="NeueHaasDisplay-Light"/>
            </a:endParaRPr>
          </a:p>
          <a:p>
            <a:pPr algn="l">
              <a:defRPr sz="1500" spc="45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pPr>
            <a:r>
              <a:rPr sz="750"/>
              <a:t>logo</a:t>
            </a:r>
            <a:endParaRPr sz="750">
              <a:latin typeface="NeueHaasDisplay-Light"/>
              <a:ea typeface="NeueHaasDisplay-Light"/>
              <a:cs typeface="NeueHaasDisplay-Light"/>
              <a:sym typeface="NeueHaasDisplay-Light"/>
            </a:endParaRPr>
          </a:p>
          <a:p>
            <a:pPr algn="l">
              <a:defRPr sz="1500" spc="45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pPr>
            <a:r>
              <a:rPr sz="750"/>
              <a:t>colours</a:t>
            </a:r>
          </a:p>
          <a:p>
            <a:pPr algn="l">
              <a:defRPr sz="1500" spc="45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pPr>
            <a:r>
              <a:rPr sz="750"/>
              <a:t>typography</a:t>
            </a:r>
            <a:endParaRPr sz="750">
              <a:latin typeface="NeueHaasDisplay-Light"/>
              <a:ea typeface="NeueHaasDisplay-Light"/>
              <a:cs typeface="NeueHaasDisplay-Light"/>
              <a:sym typeface="NeueHaasDisplay-Light"/>
            </a:endParaRPr>
          </a:p>
          <a:p>
            <a:pPr algn="l">
              <a:defRPr sz="1500" spc="45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pPr>
            <a:r>
              <a:rPr sz="750"/>
              <a:t>grid system layout</a:t>
            </a:r>
            <a:endParaRPr sz="750">
              <a:latin typeface="NeueHaasDisplay-Light"/>
              <a:ea typeface="NeueHaasDisplay-Light"/>
              <a:cs typeface="NeueHaasDisplay-Light"/>
              <a:sym typeface="NeueHaasDisplay-Light"/>
            </a:endParaRPr>
          </a:p>
          <a:p>
            <a:pPr algn="l">
              <a:defRPr sz="1500" spc="45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pPr>
            <a:r>
              <a:rPr sz="750"/>
              <a:t>product</a:t>
            </a:r>
            <a:endParaRPr sz="750">
              <a:latin typeface="NeueHaasDisplay-Light"/>
              <a:ea typeface="NeueHaasDisplay-Light"/>
              <a:cs typeface="NeueHaasDisplay-Light"/>
              <a:sym typeface="NeueHaasDisplay-Light"/>
            </a:endParaRPr>
          </a:p>
          <a:p>
            <a:pPr algn="l">
              <a:defRPr sz="1500" spc="45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pPr>
            <a:r>
              <a:rPr sz="750"/>
              <a:t>packaging</a:t>
            </a:r>
            <a:endParaRPr sz="750">
              <a:latin typeface="NeueHaasDisplay-Light"/>
              <a:ea typeface="NeueHaasDisplay-Light"/>
              <a:cs typeface="NeueHaasDisplay-Light"/>
              <a:sym typeface="NeueHaasDisplay-Light"/>
            </a:endParaRPr>
          </a:p>
          <a:p>
            <a:pPr algn="l">
              <a:defRPr sz="1500" spc="45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pPr>
            <a:r>
              <a:rPr sz="750"/>
              <a:t>social</a:t>
            </a:r>
          </a:p>
        </p:txBody>
      </p:sp>
      <p:sp>
        <p:nvSpPr>
          <p:cNvPr id="280" name="Line"/>
          <p:cNvSpPr/>
          <p:nvPr/>
        </p:nvSpPr>
        <p:spPr>
          <a:xfrm flipV="1">
            <a:off x="1252259" y="279400"/>
            <a:ext cx="1" cy="1508324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2860" rIns="22860"/>
          <a:lstStyle/>
          <a:p>
            <a:pPr>
              <a:defRPr>
                <a:solidFill>
                  <a:srgbClr val="0E0C0A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00"/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8632" y="280565"/>
            <a:ext cx="513981" cy="220422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TextBox 8"/>
          <p:cNvSpPr txBox="1"/>
          <p:nvPr/>
        </p:nvSpPr>
        <p:spPr>
          <a:xfrm>
            <a:off x="95250" y="6701791"/>
            <a:ext cx="173832" cy="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400"/>
              <a:t>Internal</a:t>
            </a:r>
          </a:p>
        </p:txBody>
      </p:sp>
      <p:sp>
        <p:nvSpPr>
          <p:cNvPr id="28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6556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413279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6556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0045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resentation title slide 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7"/>
          <p:cNvSpPr txBox="1"/>
          <p:nvPr/>
        </p:nvSpPr>
        <p:spPr>
          <a:xfrm>
            <a:off x="190500" y="6545581"/>
            <a:ext cx="347665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sz="800"/>
              <a:t>Internal</a:t>
            </a:r>
          </a:p>
        </p:txBody>
      </p:sp>
      <p:sp>
        <p:nvSpPr>
          <p:cNvPr id="1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857362" y="3814686"/>
            <a:ext cx="4121038" cy="1956256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5" name="Graphic 5"/>
          <p:cNvSpPr/>
          <p:nvPr/>
        </p:nvSpPr>
        <p:spPr>
          <a:xfrm>
            <a:off x="5953759" y="3599910"/>
            <a:ext cx="5066744" cy="2171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 sz="3000"/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15657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Q&amp;A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"/>
          <p:cNvSpPr/>
          <p:nvPr/>
        </p:nvSpPr>
        <p:spPr>
          <a:xfrm>
            <a:off x="11398507" y="280565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500"/>
          </a:p>
        </p:txBody>
      </p:sp>
      <p:pic>
        <p:nvPicPr>
          <p:cNvPr id="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294" y="5522719"/>
            <a:ext cx="4383412" cy="1361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904294" y="-8977"/>
            <a:ext cx="4383412" cy="1361707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7564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Presentation title slide 2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7"/>
          <p:cNvSpPr txBox="1"/>
          <p:nvPr/>
        </p:nvSpPr>
        <p:spPr>
          <a:xfrm>
            <a:off x="190500" y="6545581"/>
            <a:ext cx="347665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sz="800"/>
              <a:t>Internal</a:t>
            </a:r>
          </a:p>
        </p:txBody>
      </p:sp>
      <p:sp>
        <p:nvSpPr>
          <p:cNvPr id="24" name="Presentation title"/>
          <p:cNvSpPr txBox="1">
            <a:spLocks noGrp="1"/>
          </p:cNvSpPr>
          <p:nvPr>
            <p:ph type="title" hasCustomPrompt="1"/>
          </p:nvPr>
        </p:nvSpPr>
        <p:spPr>
          <a:xfrm rot="16200000">
            <a:off x="1192465" y="1721848"/>
            <a:ext cx="2995865" cy="138096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5" name="Graphic 5"/>
          <p:cNvSpPr/>
          <p:nvPr/>
        </p:nvSpPr>
        <p:spPr>
          <a:xfrm>
            <a:off x="1015999" y="4200064"/>
            <a:ext cx="3799842" cy="1628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 sz="3000"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351641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Agenda slide 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37636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Agenda slide 01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"/>
          <p:cNvSpPr txBox="1"/>
          <p:nvPr/>
        </p:nvSpPr>
        <p:spPr>
          <a:xfrm>
            <a:off x="190500" y="6545581"/>
            <a:ext cx="347665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sz="800"/>
              <a:t>Internal</a:t>
            </a:r>
          </a:p>
        </p:txBody>
      </p:sp>
      <p:sp>
        <p:nvSpPr>
          <p:cNvPr id="41" name="Agenda pointAgenda pointAgenda pointAgenda pointAgenda pointAgenda point"/>
          <p:cNvSpPr txBox="1">
            <a:spLocks noGrp="1"/>
          </p:cNvSpPr>
          <p:nvPr>
            <p:ph type="title" hasCustomPrompt="1"/>
          </p:nvPr>
        </p:nvSpPr>
        <p:spPr>
          <a:xfrm>
            <a:off x="916131" y="765299"/>
            <a:ext cx="4936031" cy="532740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t>Agenda pointAgenda pointAgenda pointAgenda pointAgenda pointAgenda point</a:t>
            </a:r>
          </a:p>
        </p:txBody>
      </p:sp>
      <p:sp>
        <p:nvSpPr>
          <p:cNvPr id="42" name="Graphic 5"/>
          <p:cNvSpPr/>
          <p:nvPr/>
        </p:nvSpPr>
        <p:spPr>
          <a:xfrm>
            <a:off x="10824761" y="453131"/>
            <a:ext cx="902216" cy="386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 sz="3000"/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12730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Agenda slide 02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7"/>
          <p:cNvSpPr txBox="1"/>
          <p:nvPr/>
        </p:nvSpPr>
        <p:spPr>
          <a:xfrm>
            <a:off x="190500" y="6545581"/>
            <a:ext cx="347665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sz="800"/>
              <a:t>Internal</a:t>
            </a:r>
          </a:p>
        </p:txBody>
      </p:sp>
      <p:sp>
        <p:nvSpPr>
          <p:cNvPr id="5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628620" y="1786315"/>
            <a:ext cx="2119150" cy="152584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 rot="16200000">
            <a:off x="364841" y="2142839"/>
            <a:ext cx="1525844" cy="812801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4000">
                <a:solidFill>
                  <a:srgbClr val="FFFFFF"/>
                </a:solidFill>
                <a:latin typeface="Libre Franklin Bold"/>
                <a:ea typeface="Libre Franklin Bold"/>
                <a:cs typeface="Libre Franklin Bold"/>
                <a:sym typeface="Libre Franklin Bold"/>
              </a:defRPr>
            </a:lvl1pPr>
            <a:lvl2pPr algn="r">
              <a:defRPr sz="4000">
                <a:solidFill>
                  <a:srgbClr val="FFFFFF"/>
                </a:solidFill>
                <a:latin typeface="Libre Franklin Bold"/>
                <a:ea typeface="Libre Franklin Bold"/>
                <a:cs typeface="Libre Franklin Bold"/>
                <a:sym typeface="Libre Franklin Bold"/>
              </a:defRPr>
            </a:lvl2pPr>
            <a:lvl3pPr algn="r">
              <a:defRPr sz="4000">
                <a:solidFill>
                  <a:srgbClr val="FFFFFF"/>
                </a:solidFill>
                <a:latin typeface="Libre Franklin Bold"/>
                <a:ea typeface="Libre Franklin Bold"/>
                <a:cs typeface="Libre Franklin Bold"/>
                <a:sym typeface="Libre Franklin Bold"/>
              </a:defRPr>
            </a:lvl3pPr>
            <a:lvl4pPr algn="r">
              <a:defRPr sz="4000">
                <a:solidFill>
                  <a:srgbClr val="FFFFFF"/>
                </a:solidFill>
                <a:latin typeface="Libre Franklin Bold"/>
                <a:ea typeface="Libre Franklin Bold"/>
                <a:cs typeface="Libre Franklin Bold"/>
                <a:sym typeface="Libre Franklin Bold"/>
              </a:defRPr>
            </a:lvl4pPr>
            <a:lvl5pPr algn="r">
              <a:defRPr sz="4000">
                <a:solidFill>
                  <a:srgbClr val="FFFFFF"/>
                </a:solidFill>
                <a:latin typeface="Libre Franklin Bold"/>
                <a:ea typeface="Libre Franklin Bold"/>
                <a:cs typeface="Libre Franklin Bold"/>
                <a:sym typeface="Libre Franklin Bold"/>
              </a:defRPr>
            </a:lvl5pPr>
          </a:lstStyle>
          <a:p>
            <a:r>
              <a:t>xx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Graphic 5"/>
          <p:cNvSpPr/>
          <p:nvPr/>
        </p:nvSpPr>
        <p:spPr>
          <a:xfrm>
            <a:off x="10824761" y="453131"/>
            <a:ext cx="902216" cy="386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 sz="3000"/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1" hasCustomPrompt="1"/>
          </p:nvPr>
        </p:nvSpPr>
        <p:spPr>
          <a:xfrm rot="16200000">
            <a:off x="4002118" y="2142837"/>
            <a:ext cx="1525844" cy="812802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4000">
                <a:solidFill>
                  <a:srgbClr val="FFFFFF"/>
                </a:solidFill>
                <a:latin typeface="Libre Franklin Bold"/>
                <a:ea typeface="Libre Franklin Bold"/>
                <a:cs typeface="Libre Franklin Bold"/>
                <a:sym typeface="Libre Franklin Bold"/>
              </a:defRPr>
            </a:lvl1pPr>
          </a:lstStyle>
          <a:p>
            <a:r>
              <a:t>xx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265899" y="1786315"/>
            <a:ext cx="2119150" cy="1525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7639398" y="2142837"/>
            <a:ext cx="1525844" cy="812802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4000">
                <a:solidFill>
                  <a:srgbClr val="FFFFFF"/>
                </a:solidFill>
                <a:latin typeface="Libre Franklin Bold"/>
                <a:ea typeface="Libre Franklin Bold"/>
                <a:cs typeface="Libre Franklin Bold"/>
                <a:sym typeface="Libre Franklin Bold"/>
              </a:defRPr>
            </a:lvl1pPr>
          </a:lstStyle>
          <a:p>
            <a:r>
              <a:t>xx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8903179" y="1786315"/>
            <a:ext cx="2119150" cy="1525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364840" y="4266277"/>
            <a:ext cx="1525844" cy="812801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4000">
                <a:solidFill>
                  <a:srgbClr val="FFFFFF"/>
                </a:solidFill>
                <a:latin typeface="Libre Franklin Bold"/>
                <a:ea typeface="Libre Franklin Bold"/>
                <a:cs typeface="Libre Franklin Bold"/>
                <a:sym typeface="Libre Franklin Bold"/>
              </a:defRPr>
            </a:lvl1pPr>
          </a:lstStyle>
          <a:p>
            <a:r>
              <a:t>xx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628620" y="3909755"/>
            <a:ext cx="2119150" cy="1525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4002118" y="4266277"/>
            <a:ext cx="1525844" cy="812802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4000">
                <a:solidFill>
                  <a:srgbClr val="FFFFFF"/>
                </a:solidFill>
                <a:latin typeface="Libre Franklin Bold"/>
                <a:ea typeface="Libre Franklin Bold"/>
                <a:cs typeface="Libre Franklin Bold"/>
                <a:sym typeface="Libre Franklin Bold"/>
              </a:defRPr>
            </a:lvl1pPr>
          </a:lstStyle>
          <a:p>
            <a:r>
              <a:t>xx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5265899" y="3909755"/>
            <a:ext cx="2119150" cy="1525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7639398" y="4266277"/>
            <a:ext cx="1525844" cy="812802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4000">
                <a:solidFill>
                  <a:srgbClr val="FFFFFF"/>
                </a:solidFill>
                <a:latin typeface="Libre Franklin Bold"/>
                <a:ea typeface="Libre Franklin Bold"/>
                <a:cs typeface="Libre Franklin Bold"/>
                <a:sym typeface="Libre Franklin Bold"/>
              </a:defRPr>
            </a:lvl1pPr>
          </a:lstStyle>
          <a:p>
            <a:r>
              <a:t>xx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8903179" y="3909755"/>
            <a:ext cx="2119150" cy="1525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222034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Agenda slide 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757770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ivider slide 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7"/>
          <p:cNvSpPr txBox="1"/>
          <p:nvPr/>
        </p:nvSpPr>
        <p:spPr>
          <a:xfrm>
            <a:off x="190500" y="6545581"/>
            <a:ext cx="347665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sz="800"/>
              <a:t>Internal</a:t>
            </a:r>
          </a:p>
        </p:txBody>
      </p:sp>
      <p:sp>
        <p:nvSpPr>
          <p:cNvPr id="134" name="TextBox 1"/>
          <p:cNvSpPr txBox="1"/>
          <p:nvPr/>
        </p:nvSpPr>
        <p:spPr>
          <a:xfrm>
            <a:off x="2073303" y="1948069"/>
            <a:ext cx="8774264" cy="3011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8500"/>
              </a:lnSpc>
              <a:defRPr sz="8000" spc="300">
                <a:solidFill>
                  <a:srgbClr val="FFFFFF"/>
                </a:solidFill>
                <a:latin typeface="Libre Franklin Bold"/>
                <a:ea typeface="Libre Franklin Bold"/>
                <a:cs typeface="Libre Franklin Bold"/>
                <a:sym typeface="Libre Franklin Bold"/>
              </a:defRPr>
            </a:pPr>
            <a:r>
              <a:rPr sz="8000"/>
              <a:t>Divider slide layouts</a:t>
            </a:r>
          </a:p>
          <a:p>
            <a:pPr>
              <a:defRPr sz="2400" spc="300">
                <a:solidFill>
                  <a:srgbClr val="FFFFFF"/>
                </a:solidFill>
                <a:latin typeface="Libre Franklin Thin Regular"/>
                <a:ea typeface="Libre Franklin Thin Regular"/>
                <a:cs typeface="Libre Franklin Thin Regular"/>
                <a:sym typeface="Libre Franklin Thin Regular"/>
              </a:defRPr>
            </a:pPr>
            <a:endParaRPr sz="2400"/>
          </a:p>
          <a:p>
            <a:pPr>
              <a:defRPr sz="2400" spc="300">
                <a:solidFill>
                  <a:srgbClr val="FFFFFF"/>
                </a:solidFill>
                <a:latin typeface="Libre Franklin Thin Regular"/>
                <a:ea typeface="Libre Franklin Thin Regular"/>
                <a:cs typeface="Libre Franklin Thin Regular"/>
                <a:sym typeface="Libre Franklin Thin Regular"/>
              </a:defRPr>
            </a:pPr>
            <a:r>
              <a:rPr sz="2400"/>
              <a:t>TEXT ONLY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577437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ivider slide 01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Box 7"/>
          <p:cNvSpPr txBox="1"/>
          <p:nvPr/>
        </p:nvSpPr>
        <p:spPr>
          <a:xfrm>
            <a:off x="190500" y="6545581"/>
            <a:ext cx="347665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sz="800"/>
              <a:t>Internal</a:t>
            </a:r>
          </a:p>
        </p:txBody>
      </p:sp>
      <p:sp>
        <p:nvSpPr>
          <p:cNvPr id="143" name="Repeat all the agenda points and make the current section bold so it stands out"/>
          <p:cNvSpPr txBox="1">
            <a:spLocks noGrp="1"/>
          </p:cNvSpPr>
          <p:nvPr>
            <p:ph type="title" hasCustomPrompt="1"/>
          </p:nvPr>
        </p:nvSpPr>
        <p:spPr>
          <a:xfrm>
            <a:off x="916131" y="765299"/>
            <a:ext cx="4936031" cy="532740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t>Repeat all the agenda points and make the current section bold so it stands out </a:t>
            </a:r>
          </a:p>
        </p:txBody>
      </p:sp>
      <p:sp>
        <p:nvSpPr>
          <p:cNvPr id="144" name="Graphic 5"/>
          <p:cNvSpPr/>
          <p:nvPr/>
        </p:nvSpPr>
        <p:spPr>
          <a:xfrm>
            <a:off x="10824761" y="453131"/>
            <a:ext cx="902216" cy="386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 sz="3000"/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77562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ection one copy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400"/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167143" y="22830"/>
            <a:ext cx="3857715" cy="956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143" y="5892329"/>
            <a:ext cx="3857715" cy="95636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0195" y="6540500"/>
            <a:ext cx="245260" cy="235962"/>
          </a:xfrm>
          <a:prstGeom prst="rect">
            <a:avLst/>
          </a:prstGeom>
        </p:spPr>
        <p:txBody>
          <a:bodyPr lIns="25400" tIns="25400" rIns="25400" bIns="25400" anchor="t"/>
          <a:lstStyle>
            <a:lvl1pPr algn="ctr" defTabSz="412750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40383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ection two copy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400"/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075" y="5538593"/>
            <a:ext cx="3881851" cy="1329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155075" y="6899"/>
            <a:ext cx="3881851" cy="132995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Title"/>
          <p:cNvSpPr txBox="1"/>
          <p:nvPr/>
        </p:nvSpPr>
        <p:spPr>
          <a:xfrm>
            <a:off x="5759715" y="2685182"/>
            <a:ext cx="1081980" cy="1127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3000">
                <a:solidFill>
                  <a:srgbClr val="FFFFFF"/>
                </a:solidFill>
                <a:latin typeface="Libre Franklin Thin Regular"/>
                <a:ea typeface="Libre Franklin Thin Regular"/>
                <a:cs typeface="Libre Franklin Thin Regular"/>
                <a:sym typeface="Libre Franklin Thin Regular"/>
              </a:defRPr>
            </a:lvl1pPr>
          </a:lstStyle>
          <a:p>
            <a:r>
              <a:rPr sz="3000"/>
              <a:t>Title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0195" y="6540500"/>
            <a:ext cx="245260" cy="235962"/>
          </a:xfrm>
          <a:prstGeom prst="rect">
            <a:avLst/>
          </a:prstGeom>
        </p:spPr>
        <p:txBody>
          <a:bodyPr lIns="25400" tIns="25400" rIns="25400" bIns="25400" anchor="t"/>
          <a:lstStyle>
            <a:lvl1pPr algn="ctr" defTabSz="412750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202714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Q&amp;A copy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400"/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294" y="5522718"/>
            <a:ext cx="4383412" cy="1361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904294" y="-8977"/>
            <a:ext cx="4383412" cy="1361707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0195" y="6540500"/>
            <a:ext cx="245260" cy="235962"/>
          </a:xfrm>
          <a:prstGeom prst="rect">
            <a:avLst/>
          </a:prstGeom>
        </p:spPr>
        <p:txBody>
          <a:bodyPr lIns="25400" tIns="25400" rIns="25400" bIns="25400" anchor="t"/>
          <a:lstStyle>
            <a:lvl1pPr algn="ctr" defTabSz="412750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977860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ection three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"/>
          <p:cNvSpPr/>
          <p:nvPr/>
        </p:nvSpPr>
        <p:spPr>
          <a:xfrm>
            <a:off x="11398507" y="280565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500"/>
          </a:p>
        </p:txBody>
      </p:sp>
      <p:pic>
        <p:nvPicPr>
          <p:cNvPr id="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922" y="5412126"/>
            <a:ext cx="5570157" cy="146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310922" y="30096"/>
            <a:ext cx="5570157" cy="1467765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384487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ection three copy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400"/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921" y="5412127"/>
            <a:ext cx="5570158" cy="146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310921" y="30097"/>
            <a:ext cx="5570158" cy="146776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Title"/>
          <p:cNvSpPr txBox="1"/>
          <p:nvPr/>
        </p:nvSpPr>
        <p:spPr>
          <a:xfrm>
            <a:off x="5759715" y="2685182"/>
            <a:ext cx="1081980" cy="1127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3000">
                <a:solidFill>
                  <a:srgbClr val="FFFFFF"/>
                </a:solidFill>
                <a:latin typeface="Libre Franklin Thin Regular"/>
                <a:ea typeface="Libre Franklin Thin Regular"/>
                <a:cs typeface="Libre Franklin Thin Regular"/>
                <a:sym typeface="Libre Franklin Thin Regular"/>
              </a:defRPr>
            </a:lvl1pPr>
          </a:lstStyle>
          <a:p>
            <a:r>
              <a:rPr sz="3000"/>
              <a:t>Title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0195" y="6540500"/>
            <a:ext cx="245260" cy="235962"/>
          </a:xfrm>
          <a:prstGeom prst="rect">
            <a:avLst/>
          </a:prstGeom>
        </p:spPr>
        <p:txBody>
          <a:bodyPr lIns="25400" tIns="25400" rIns="25400" bIns="25400" anchor="t"/>
          <a:lstStyle>
            <a:lvl1pPr algn="ctr" defTabSz="412750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682770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Content slide 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Box 7"/>
          <p:cNvSpPr txBox="1"/>
          <p:nvPr/>
        </p:nvSpPr>
        <p:spPr>
          <a:xfrm>
            <a:off x="190500" y="6545581"/>
            <a:ext cx="347665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sz="800"/>
              <a:t>Internal</a:t>
            </a:r>
          </a:p>
        </p:txBody>
      </p:sp>
      <p:sp>
        <p:nvSpPr>
          <p:cNvPr id="207" name="TextBox 1"/>
          <p:cNvSpPr txBox="1"/>
          <p:nvPr/>
        </p:nvSpPr>
        <p:spPr>
          <a:xfrm>
            <a:off x="2073303" y="1948070"/>
            <a:ext cx="8774264" cy="3011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8500"/>
              </a:lnSpc>
              <a:defRPr sz="8000" spc="300">
                <a:solidFill>
                  <a:srgbClr val="FFFFFF"/>
                </a:solidFill>
                <a:latin typeface="Libre Franklin Bold"/>
                <a:ea typeface="Libre Franklin Bold"/>
                <a:cs typeface="Libre Franklin Bold"/>
                <a:sym typeface="Libre Franklin Bold"/>
              </a:defRPr>
            </a:pPr>
            <a:r>
              <a:rPr sz="8000"/>
              <a:t>Content slide layouts</a:t>
            </a:r>
          </a:p>
          <a:p>
            <a:pPr>
              <a:defRPr sz="2400" spc="300">
                <a:solidFill>
                  <a:srgbClr val="FFFFFF"/>
                </a:solidFill>
                <a:latin typeface="Libre Franklin Thin Regular"/>
                <a:ea typeface="Libre Franklin Thin Regular"/>
                <a:cs typeface="Libre Franklin Thin Regular"/>
                <a:sym typeface="Libre Franklin Thin Regular"/>
              </a:defRPr>
            </a:pPr>
            <a:endParaRPr sz="2400"/>
          </a:p>
          <a:p>
            <a:pPr>
              <a:defRPr sz="2400" spc="300">
                <a:solidFill>
                  <a:srgbClr val="FFFFFF"/>
                </a:solidFill>
                <a:latin typeface="Libre Franklin Thin Regular"/>
                <a:ea typeface="Libre Franklin Thin Regular"/>
                <a:cs typeface="Libre Franklin Thin Regular"/>
                <a:sym typeface="Libre Franklin Thin Regular"/>
              </a:defRPr>
            </a:pPr>
            <a:r>
              <a:rPr sz="2400"/>
              <a:t>IMAGE AND TEXT</a:t>
            </a:r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514176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Content slide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Box 7"/>
          <p:cNvSpPr txBox="1"/>
          <p:nvPr/>
        </p:nvSpPr>
        <p:spPr>
          <a:xfrm>
            <a:off x="190500" y="6545581"/>
            <a:ext cx="347665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sz="800"/>
              <a:t>Internal</a:t>
            </a:r>
          </a:p>
        </p:txBody>
      </p:sp>
      <p:sp>
        <p:nvSpPr>
          <p:cNvPr id="216" name="Slide title goes here –keep it short and sweet"/>
          <p:cNvSpPr txBox="1">
            <a:spLocks noGrp="1"/>
          </p:cNvSpPr>
          <p:nvPr>
            <p:ph type="title" hasCustomPrompt="1"/>
          </p:nvPr>
        </p:nvSpPr>
        <p:spPr>
          <a:xfrm>
            <a:off x="1110458" y="1147149"/>
            <a:ext cx="4484073" cy="103749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/>
            </a:lvl1pPr>
          </a:lstStyle>
          <a:p>
            <a:r>
              <a:t>Slide title goes here –keep it short and sweet</a:t>
            </a:r>
          </a:p>
        </p:txBody>
      </p:sp>
      <p:sp>
        <p:nvSpPr>
          <p:cNvPr id="2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0457" y="2677005"/>
            <a:ext cx="4501658" cy="2974576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18" name="Graphic 5"/>
          <p:cNvSpPr/>
          <p:nvPr/>
        </p:nvSpPr>
        <p:spPr>
          <a:xfrm>
            <a:off x="10824761" y="453131"/>
            <a:ext cx="902216" cy="386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0E0C0A"/>
          </a:solidFill>
          <a:ln w="12700">
            <a:miter lim="400000"/>
          </a:ln>
        </p:spPr>
        <p:txBody>
          <a:bodyPr lIns="45719" rIns="45719" anchor="ctr"/>
          <a:lstStyle/>
          <a:p>
            <a:endParaRPr sz="3000"/>
          </a:p>
        </p:txBody>
      </p:sp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602350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Content slide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Box 7"/>
          <p:cNvSpPr txBox="1"/>
          <p:nvPr/>
        </p:nvSpPr>
        <p:spPr>
          <a:xfrm>
            <a:off x="190500" y="6545581"/>
            <a:ext cx="347665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sz="800"/>
              <a:t>Internal</a:t>
            </a:r>
          </a:p>
        </p:txBody>
      </p:sp>
      <p:sp>
        <p:nvSpPr>
          <p:cNvPr id="227" name="Statement slide –keep it short and sweet. You can highlight key words by making them bold."/>
          <p:cNvSpPr txBox="1">
            <a:spLocks noGrp="1"/>
          </p:cNvSpPr>
          <p:nvPr>
            <p:ph type="title" hasCustomPrompt="1"/>
          </p:nvPr>
        </p:nvSpPr>
        <p:spPr>
          <a:xfrm>
            <a:off x="2062957" y="2278087"/>
            <a:ext cx="7162324" cy="2301827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/>
            </a:lvl1pPr>
          </a:lstStyle>
          <a:p>
            <a:r>
              <a:t>Statement slide –keep it short and sweet. You can highlight key words by making them bold.</a:t>
            </a:r>
          </a:p>
        </p:txBody>
      </p:sp>
      <p:sp>
        <p:nvSpPr>
          <p:cNvPr id="228" name="Graphic 5"/>
          <p:cNvSpPr/>
          <p:nvPr/>
        </p:nvSpPr>
        <p:spPr>
          <a:xfrm>
            <a:off x="10824761" y="453131"/>
            <a:ext cx="902216" cy="386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0E0C0A"/>
          </a:solidFill>
          <a:ln w="12700">
            <a:miter lim="400000"/>
          </a:ln>
        </p:spPr>
        <p:txBody>
          <a:bodyPr lIns="45719" rIns="45719" anchor="ctr"/>
          <a:lstStyle/>
          <a:p>
            <a:endParaRPr sz="3000"/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35200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Content slide 03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Box 7"/>
          <p:cNvSpPr txBox="1"/>
          <p:nvPr/>
        </p:nvSpPr>
        <p:spPr>
          <a:xfrm>
            <a:off x="190500" y="6545581"/>
            <a:ext cx="347665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sz="800"/>
              <a:t>Internal</a:t>
            </a:r>
          </a:p>
        </p:txBody>
      </p:sp>
      <p:sp>
        <p:nvSpPr>
          <p:cNvPr id="237" name="Statement slide –keep it short and sweet. You can highlight key words by making them bold."/>
          <p:cNvSpPr txBox="1">
            <a:spLocks noGrp="1"/>
          </p:cNvSpPr>
          <p:nvPr>
            <p:ph type="title" hasCustomPrompt="1"/>
          </p:nvPr>
        </p:nvSpPr>
        <p:spPr>
          <a:xfrm>
            <a:off x="2062957" y="2278087"/>
            <a:ext cx="7162324" cy="2301827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Statement slide –keep it short and sweet. You can highlight key words by making them bold.</a:t>
            </a:r>
          </a:p>
        </p:txBody>
      </p:sp>
      <p:sp>
        <p:nvSpPr>
          <p:cNvPr id="238" name="Graphic 5"/>
          <p:cNvSpPr/>
          <p:nvPr/>
        </p:nvSpPr>
        <p:spPr>
          <a:xfrm>
            <a:off x="10824761" y="453131"/>
            <a:ext cx="902216" cy="386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 sz="3000"/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412997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Content slide 0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Box 7"/>
          <p:cNvSpPr txBox="1"/>
          <p:nvPr/>
        </p:nvSpPr>
        <p:spPr>
          <a:xfrm>
            <a:off x="190500" y="6545581"/>
            <a:ext cx="347665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sz="800"/>
              <a:t>Internal</a:t>
            </a:r>
          </a:p>
        </p:txBody>
      </p:sp>
      <p:sp>
        <p:nvSpPr>
          <p:cNvPr id="247" name="Statement slide –keep it short and sweet. You can highlight key words by making them bold."/>
          <p:cNvSpPr txBox="1">
            <a:spLocks noGrp="1"/>
          </p:cNvSpPr>
          <p:nvPr>
            <p:ph type="title" hasCustomPrompt="1"/>
          </p:nvPr>
        </p:nvSpPr>
        <p:spPr>
          <a:xfrm>
            <a:off x="1026638" y="1768963"/>
            <a:ext cx="4602003" cy="3320074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/>
            </a:lvl1pPr>
          </a:lstStyle>
          <a:p>
            <a:r>
              <a:t>Statement slide –keep it short and sweet. You can highlight key words by making them bold.</a:t>
            </a:r>
          </a:p>
        </p:txBody>
      </p:sp>
      <p:sp>
        <p:nvSpPr>
          <p:cNvPr id="248" name="Graphic 5"/>
          <p:cNvSpPr/>
          <p:nvPr/>
        </p:nvSpPr>
        <p:spPr>
          <a:xfrm>
            <a:off x="10824761" y="453131"/>
            <a:ext cx="902216" cy="386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0E0C0A"/>
          </a:solidFill>
          <a:ln w="12700">
            <a:miter lim="400000"/>
          </a:ln>
        </p:spPr>
        <p:txBody>
          <a:bodyPr lIns="45719" rIns="45719" anchor="ctr"/>
          <a:lstStyle/>
          <a:p>
            <a:endParaRPr sz="3000"/>
          </a:p>
        </p:txBody>
      </p:sp>
      <p:sp>
        <p:nvSpPr>
          <p:cNvPr id="2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29850" y="1770088"/>
            <a:ext cx="4735514" cy="3320074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967059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Content slide 0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Box 7"/>
          <p:cNvSpPr txBox="1"/>
          <p:nvPr/>
        </p:nvSpPr>
        <p:spPr>
          <a:xfrm>
            <a:off x="190500" y="6545581"/>
            <a:ext cx="347665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sz="800"/>
              <a:t>Internal</a:t>
            </a:r>
          </a:p>
        </p:txBody>
      </p:sp>
      <p:sp>
        <p:nvSpPr>
          <p:cNvPr id="258" name="Important words"/>
          <p:cNvSpPr txBox="1">
            <a:spLocks noGrp="1"/>
          </p:cNvSpPr>
          <p:nvPr>
            <p:ph type="title" hasCustomPrompt="1"/>
          </p:nvPr>
        </p:nvSpPr>
        <p:spPr>
          <a:xfrm rot="16200000">
            <a:off x="195311" y="2969862"/>
            <a:ext cx="3320073" cy="517037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3000">
                <a:latin typeface="Libre Franklin Bold"/>
                <a:ea typeface="Libre Franklin Bold"/>
                <a:cs typeface="Libre Franklin Bold"/>
                <a:sym typeface="Libre Franklin Bold"/>
              </a:defRPr>
            </a:lvl1pPr>
          </a:lstStyle>
          <a:p>
            <a:r>
              <a:t>Important words</a:t>
            </a:r>
          </a:p>
        </p:txBody>
      </p:sp>
      <p:sp>
        <p:nvSpPr>
          <p:cNvPr id="259" name="Graphic 5"/>
          <p:cNvSpPr/>
          <p:nvPr/>
        </p:nvSpPr>
        <p:spPr>
          <a:xfrm>
            <a:off x="10824761" y="453131"/>
            <a:ext cx="902216" cy="386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0E0C0A"/>
          </a:solidFill>
          <a:ln w="12700">
            <a:miter lim="400000"/>
          </a:ln>
        </p:spPr>
        <p:txBody>
          <a:bodyPr lIns="45719" rIns="45719" anchor="ctr"/>
          <a:lstStyle/>
          <a:p>
            <a:endParaRPr sz="3000"/>
          </a:p>
        </p:txBody>
      </p:sp>
      <p:sp>
        <p:nvSpPr>
          <p:cNvPr id="26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67303" y="1568344"/>
            <a:ext cx="5438551" cy="3320073"/>
          </a:xfrm>
          <a:prstGeom prst="rect">
            <a:avLst/>
          </a:prstGeom>
        </p:spPr>
        <p:txBody>
          <a:bodyPr lIns="0" tIns="0" rIns="0" bIns="0" numCol="2" spcCol="252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168485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losing slide 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242970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Closing slide 01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extBox 7"/>
          <p:cNvSpPr txBox="1"/>
          <p:nvPr/>
        </p:nvSpPr>
        <p:spPr>
          <a:xfrm>
            <a:off x="190500" y="6545581"/>
            <a:ext cx="347665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sz="800"/>
              <a:t>Internal</a:t>
            </a:r>
          </a:p>
        </p:txBody>
      </p:sp>
      <p:sp>
        <p:nvSpPr>
          <p:cNvPr id="414" name="Graphic 5"/>
          <p:cNvSpPr/>
          <p:nvPr/>
        </p:nvSpPr>
        <p:spPr>
          <a:xfrm>
            <a:off x="1015999" y="4200064"/>
            <a:ext cx="3799842" cy="1628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 sz="3000"/>
          </a:p>
        </p:txBody>
      </p:sp>
      <p:sp>
        <p:nvSpPr>
          <p:cNvPr id="415" name="TextBox 3"/>
          <p:cNvSpPr txBox="1"/>
          <p:nvPr/>
        </p:nvSpPr>
        <p:spPr>
          <a:xfrm rot="16200000">
            <a:off x="1677748" y="3059526"/>
            <a:ext cx="1184737" cy="523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000"/>
              </a:lnSpc>
              <a:defRPr sz="2400">
                <a:solidFill>
                  <a:srgbClr val="FFFFFF"/>
                </a:solidFill>
                <a:latin typeface="Libre Franklin Thin Regular"/>
                <a:ea typeface="Libre Franklin Thin Regular"/>
                <a:cs typeface="Libre Franklin Thin Regular"/>
                <a:sym typeface="Libre Franklin Thin Regular"/>
              </a:defRPr>
            </a:lvl1pPr>
          </a:lstStyle>
          <a:p>
            <a:r>
              <a:rPr sz="2400"/>
              <a:t>Thank you </a:t>
            </a:r>
          </a:p>
        </p:txBody>
      </p:sp>
      <p:sp>
        <p:nvSpPr>
          <p:cNvPr id="4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3775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"/>
          <p:cNvSpPr/>
          <p:nvPr/>
        </p:nvSpPr>
        <p:spPr>
          <a:xfrm>
            <a:off x="5654514" y="3110495"/>
            <a:ext cx="5672613" cy="2431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</p:spTree>
    <p:extLst>
      <p:ext uri="{BB962C8B-B14F-4D97-AF65-F5344CB8AC3E}">
        <p14:creationId xmlns:p14="http://schemas.microsoft.com/office/powerpoint/2010/main" val="420993111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W&amp; pink">
    <p:bg>
      <p:bgPr>
        <a:solidFill>
          <a:srgbClr val="D81D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ctangle"/>
          <p:cNvSpPr/>
          <p:nvPr/>
        </p:nvSpPr>
        <p:spPr>
          <a:xfrm>
            <a:off x="-15841" y="-21326"/>
            <a:ext cx="6114597" cy="69006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500"/>
          </a:p>
        </p:txBody>
      </p:sp>
      <p:sp>
        <p:nvSpPr>
          <p:cNvPr id="268" name="Shape"/>
          <p:cNvSpPr/>
          <p:nvPr/>
        </p:nvSpPr>
        <p:spPr>
          <a:xfrm>
            <a:off x="11398507" y="280565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500"/>
          </a:p>
        </p:txBody>
      </p:sp>
      <p:sp>
        <p:nvSpPr>
          <p:cNvPr id="2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947367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62456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lack slide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</p:spTree>
    <p:extLst>
      <p:ext uri="{BB962C8B-B14F-4D97-AF65-F5344CB8AC3E}">
        <p14:creationId xmlns:p14="http://schemas.microsoft.com/office/powerpoint/2010/main" val="31251049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ection two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54" name="TextBox 5"/>
          <p:cNvSpPr txBox="1"/>
          <p:nvPr/>
        </p:nvSpPr>
        <p:spPr>
          <a:xfrm rot="10800000">
            <a:off x="8876" y="-425745"/>
            <a:ext cx="12174249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>
            <a:spAutoFit/>
          </a:bodyPr>
          <a:lstStyle/>
          <a:p>
            <a:pPr algn="ctr" defTabSz="914400">
              <a:lnSpc>
                <a:spcPct val="90000"/>
              </a:lnSpc>
              <a:defRPr sz="30000">
                <a:solidFill>
                  <a:srgbClr val="FFFFFF"/>
                </a:solidFill>
                <a:latin typeface="Libre Franklin Thin Bold"/>
                <a:ea typeface="Libre Franklin Thin Bold"/>
                <a:cs typeface="Libre Franklin Thin Bold"/>
                <a:sym typeface="Libre Franklin Thin Bold"/>
              </a:defRPr>
            </a:pPr>
            <a:r>
              <a:rPr sz="17500"/>
              <a:t>two</a:t>
            </a:r>
            <a:r>
              <a:rPr sz="15000"/>
              <a:t> </a:t>
            </a:r>
          </a:p>
        </p:txBody>
      </p:sp>
      <p:sp>
        <p:nvSpPr>
          <p:cNvPr id="55" name="TextBox 5"/>
          <p:cNvSpPr txBox="1"/>
          <p:nvPr/>
        </p:nvSpPr>
        <p:spPr>
          <a:xfrm>
            <a:off x="8876" y="4389069"/>
            <a:ext cx="12174249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>
            <a:spAutoFit/>
          </a:bodyPr>
          <a:lstStyle>
            <a:lvl1pPr defTabSz="1828800">
              <a:lnSpc>
                <a:spcPct val="90000"/>
              </a:lnSpc>
              <a:defRPr sz="35000">
                <a:solidFill>
                  <a:srgbClr val="FFFFFF"/>
                </a:solidFill>
                <a:latin typeface="Libre Franklin Thin Bold"/>
                <a:ea typeface="Libre Franklin Thin Bold"/>
                <a:cs typeface="Libre Franklin Thin Bold"/>
                <a:sym typeface="Libre Franklin Thin Bold"/>
              </a:defRPr>
            </a:lvl1pPr>
          </a:lstStyle>
          <a:p>
            <a:pPr algn="ctr"/>
            <a:r>
              <a:rPr sz="17500"/>
              <a:t>two </a:t>
            </a:r>
          </a:p>
        </p:txBody>
      </p:sp>
    </p:spTree>
    <p:extLst>
      <p:ext uri="{BB962C8B-B14F-4D97-AF65-F5344CB8AC3E}">
        <p14:creationId xmlns:p14="http://schemas.microsoft.com/office/powerpoint/2010/main" val="84044547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ection three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64" name="TextBox 5"/>
          <p:cNvSpPr txBox="1"/>
          <p:nvPr/>
        </p:nvSpPr>
        <p:spPr>
          <a:xfrm rot="10800000">
            <a:off x="8876" y="-425745"/>
            <a:ext cx="12174249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>
            <a:spAutoFit/>
          </a:bodyPr>
          <a:lstStyle/>
          <a:p>
            <a:pPr algn="ctr" defTabSz="914400">
              <a:lnSpc>
                <a:spcPct val="90000"/>
              </a:lnSpc>
              <a:defRPr sz="30000">
                <a:solidFill>
                  <a:srgbClr val="FFFFFF"/>
                </a:solidFill>
                <a:latin typeface="Libre Franklin Thin Bold"/>
                <a:ea typeface="Libre Franklin Thin Bold"/>
                <a:cs typeface="Libre Franklin Thin Bold"/>
                <a:sym typeface="Libre Franklin Thin Bold"/>
              </a:defRPr>
            </a:pPr>
            <a:r>
              <a:rPr sz="17500"/>
              <a:t>three</a:t>
            </a:r>
            <a:r>
              <a:rPr sz="15000"/>
              <a:t> </a:t>
            </a:r>
          </a:p>
        </p:txBody>
      </p:sp>
      <p:sp>
        <p:nvSpPr>
          <p:cNvPr id="65" name="TextBox 5"/>
          <p:cNvSpPr txBox="1"/>
          <p:nvPr/>
        </p:nvSpPr>
        <p:spPr>
          <a:xfrm>
            <a:off x="8876" y="4389069"/>
            <a:ext cx="12174249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>
            <a:spAutoFit/>
          </a:bodyPr>
          <a:lstStyle>
            <a:lvl1pPr defTabSz="1828800">
              <a:lnSpc>
                <a:spcPct val="90000"/>
              </a:lnSpc>
              <a:defRPr sz="35000">
                <a:solidFill>
                  <a:srgbClr val="FFFFFF"/>
                </a:solidFill>
                <a:latin typeface="Libre Franklin Thin Bold"/>
                <a:ea typeface="Libre Franklin Thin Bold"/>
                <a:cs typeface="Libre Franklin Thin Bold"/>
                <a:sym typeface="Libre Franklin Thin Bold"/>
              </a:defRPr>
            </a:lvl1pPr>
          </a:lstStyle>
          <a:p>
            <a:pPr algn="ctr"/>
            <a:r>
              <a:rPr sz="17500"/>
              <a:t>three </a:t>
            </a:r>
          </a:p>
        </p:txBody>
      </p:sp>
    </p:spTree>
    <p:extLst>
      <p:ext uri="{BB962C8B-B14F-4D97-AF65-F5344CB8AC3E}">
        <p14:creationId xmlns:p14="http://schemas.microsoft.com/office/powerpoint/2010/main" val="124480911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section three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64" name="TextBox 5"/>
          <p:cNvSpPr txBox="1"/>
          <p:nvPr/>
        </p:nvSpPr>
        <p:spPr>
          <a:xfrm rot="10800000">
            <a:off x="8876" y="-425745"/>
            <a:ext cx="12174249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>
            <a:spAutoFit/>
          </a:bodyPr>
          <a:lstStyle/>
          <a:p>
            <a:pPr algn="ctr" defTabSz="914400">
              <a:lnSpc>
                <a:spcPct val="90000"/>
              </a:lnSpc>
              <a:defRPr sz="30000">
                <a:solidFill>
                  <a:srgbClr val="FFFFFF"/>
                </a:solidFill>
                <a:latin typeface="Libre Franklin Thin Bold"/>
                <a:ea typeface="Libre Franklin Thin Bold"/>
                <a:cs typeface="Libre Franklin Thin Bold"/>
                <a:sym typeface="Libre Franklin Thin Bold"/>
              </a:defRPr>
            </a:pPr>
            <a:r>
              <a:rPr lang="en-US" sz="17500"/>
              <a:t>four</a:t>
            </a:r>
            <a:r>
              <a:rPr sz="15000"/>
              <a:t> </a:t>
            </a:r>
          </a:p>
        </p:txBody>
      </p:sp>
      <p:sp>
        <p:nvSpPr>
          <p:cNvPr id="65" name="TextBox 5"/>
          <p:cNvSpPr txBox="1"/>
          <p:nvPr/>
        </p:nvSpPr>
        <p:spPr>
          <a:xfrm>
            <a:off x="8876" y="4389069"/>
            <a:ext cx="12174249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>
            <a:spAutoFit/>
          </a:bodyPr>
          <a:lstStyle>
            <a:lvl1pPr defTabSz="1828800">
              <a:lnSpc>
                <a:spcPct val="90000"/>
              </a:lnSpc>
              <a:defRPr sz="35000">
                <a:solidFill>
                  <a:srgbClr val="FFFFFF"/>
                </a:solidFill>
                <a:latin typeface="Libre Franklin Thin Bold"/>
                <a:ea typeface="Libre Franklin Thin Bold"/>
                <a:cs typeface="Libre Franklin Thin Bold"/>
                <a:sym typeface="Libre Franklin Thin Bold"/>
              </a:defRPr>
            </a:lvl1pPr>
          </a:lstStyle>
          <a:p>
            <a:pPr algn="ctr"/>
            <a:r>
              <a:rPr lang="en-US" sz="17500"/>
              <a:t>four</a:t>
            </a:r>
            <a:r>
              <a:rPr sz="175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884133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section three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64" name="TextBox 5"/>
          <p:cNvSpPr txBox="1"/>
          <p:nvPr/>
        </p:nvSpPr>
        <p:spPr>
          <a:xfrm rot="10800000">
            <a:off x="8876" y="-425745"/>
            <a:ext cx="12174249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>
            <a:spAutoFit/>
          </a:bodyPr>
          <a:lstStyle/>
          <a:p>
            <a:pPr algn="ctr" defTabSz="914400">
              <a:lnSpc>
                <a:spcPct val="90000"/>
              </a:lnSpc>
              <a:defRPr sz="30000">
                <a:solidFill>
                  <a:srgbClr val="FFFFFF"/>
                </a:solidFill>
                <a:latin typeface="Libre Franklin Thin Bold"/>
                <a:ea typeface="Libre Franklin Thin Bold"/>
                <a:cs typeface="Libre Franklin Thin Bold"/>
                <a:sym typeface="Libre Franklin Thin Bold"/>
              </a:defRPr>
            </a:pPr>
            <a:r>
              <a:rPr lang="en-US" sz="17500"/>
              <a:t>q&amp;a</a:t>
            </a:r>
            <a:r>
              <a:rPr sz="15000"/>
              <a:t> </a:t>
            </a:r>
          </a:p>
        </p:txBody>
      </p:sp>
      <p:sp>
        <p:nvSpPr>
          <p:cNvPr id="65" name="TextBox 5"/>
          <p:cNvSpPr txBox="1"/>
          <p:nvPr/>
        </p:nvSpPr>
        <p:spPr>
          <a:xfrm>
            <a:off x="8876" y="4389069"/>
            <a:ext cx="12174249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2860" rIns="22860">
            <a:spAutoFit/>
          </a:bodyPr>
          <a:lstStyle>
            <a:lvl1pPr defTabSz="1828800">
              <a:lnSpc>
                <a:spcPct val="90000"/>
              </a:lnSpc>
              <a:defRPr sz="35000">
                <a:solidFill>
                  <a:srgbClr val="FFFFFF"/>
                </a:solidFill>
                <a:latin typeface="Libre Franklin Thin Bold"/>
                <a:ea typeface="Libre Franklin Thin Bold"/>
                <a:cs typeface="Libre Franklin Thin Bold"/>
                <a:sym typeface="Libre Franklin Thin Bold"/>
              </a:defRPr>
            </a:lvl1pPr>
          </a:lstStyle>
          <a:p>
            <a:pPr algn="ctr"/>
            <a:r>
              <a:rPr lang="en-US" sz="17500"/>
              <a:t>q&amp;a</a:t>
            </a:r>
            <a:r>
              <a:rPr sz="175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364823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3_section three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64" name="TextBox 5"/>
          <p:cNvSpPr txBox="1"/>
          <p:nvPr/>
        </p:nvSpPr>
        <p:spPr>
          <a:xfrm rot="10800000">
            <a:off x="8876" y="-425745"/>
            <a:ext cx="12174249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>
            <a:spAutoFit/>
          </a:bodyPr>
          <a:lstStyle/>
          <a:p>
            <a:pPr algn="ctr" defTabSz="914400">
              <a:lnSpc>
                <a:spcPct val="90000"/>
              </a:lnSpc>
              <a:defRPr sz="30000">
                <a:solidFill>
                  <a:srgbClr val="FFFFFF"/>
                </a:solidFill>
                <a:latin typeface="Libre Franklin Thin Bold"/>
                <a:ea typeface="Libre Franklin Thin Bold"/>
                <a:cs typeface="Libre Franklin Thin Bold"/>
                <a:sym typeface="Libre Franklin Thin Bold"/>
              </a:defRPr>
            </a:pPr>
            <a:r>
              <a:rPr lang="en-US" sz="17500"/>
              <a:t>appendix</a:t>
            </a:r>
            <a:endParaRPr sz="15000"/>
          </a:p>
        </p:txBody>
      </p:sp>
      <p:sp>
        <p:nvSpPr>
          <p:cNvPr id="65" name="TextBox 5"/>
          <p:cNvSpPr txBox="1"/>
          <p:nvPr/>
        </p:nvSpPr>
        <p:spPr>
          <a:xfrm>
            <a:off x="8876" y="4389070"/>
            <a:ext cx="12174249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>
            <a:spAutoFit/>
          </a:bodyPr>
          <a:lstStyle>
            <a:lvl1pPr defTabSz="1828800">
              <a:lnSpc>
                <a:spcPct val="90000"/>
              </a:lnSpc>
              <a:defRPr sz="35000">
                <a:solidFill>
                  <a:srgbClr val="FFFFFF"/>
                </a:solidFill>
                <a:latin typeface="Libre Franklin Thin Bold"/>
                <a:ea typeface="Libre Franklin Thin Bold"/>
                <a:cs typeface="Libre Franklin Thin Bold"/>
                <a:sym typeface="Libre Franklin Thin Bold"/>
              </a:defRPr>
            </a:lvl1pPr>
          </a:lstStyle>
          <a:p>
            <a:pPr algn="ctr"/>
            <a:r>
              <a:rPr lang="en-US" sz="17500"/>
              <a:t>appendix</a:t>
            </a:r>
            <a:endParaRPr sz="17500"/>
          </a:p>
        </p:txBody>
      </p:sp>
    </p:spTree>
    <p:extLst>
      <p:ext uri="{BB962C8B-B14F-4D97-AF65-F5344CB8AC3E}">
        <p14:creationId xmlns:p14="http://schemas.microsoft.com/office/powerpoint/2010/main" val="144539735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audience 1">
    <p:bg>
      <p:bgPr>
        <a:solidFill>
          <a:srgbClr val="D81D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</p:spTree>
    <p:extLst>
      <p:ext uri="{BB962C8B-B14F-4D97-AF65-F5344CB8AC3E}">
        <p14:creationId xmlns:p14="http://schemas.microsoft.com/office/powerpoint/2010/main" val="337890020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&amp;W slide 2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Rectangle"/>
          <p:cNvSpPr/>
          <p:nvPr/>
        </p:nvSpPr>
        <p:spPr>
          <a:xfrm>
            <a:off x="-15841" y="-21326"/>
            <a:ext cx="6114597" cy="69006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285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6556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8620446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&amp;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"/>
          <p:cNvSpPr/>
          <p:nvPr/>
        </p:nvSpPr>
        <p:spPr>
          <a:xfrm>
            <a:off x="-15841" y="-21326"/>
            <a:ext cx="6114597" cy="6900651"/>
          </a:xfrm>
          <a:prstGeom prst="rect">
            <a:avLst/>
          </a:prstGeom>
          <a:solidFill>
            <a:srgbClr val="0E0C0A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294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0E0C0A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2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6556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00683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78023" y="6540500"/>
            <a:ext cx="429606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5855365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W&amp;B&amp;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0E0C0A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303" name="Rectangle"/>
          <p:cNvSpPr/>
          <p:nvPr/>
        </p:nvSpPr>
        <p:spPr>
          <a:xfrm>
            <a:off x="4064141" y="-21326"/>
            <a:ext cx="4063718" cy="6900651"/>
          </a:xfrm>
          <a:prstGeom prst="rect">
            <a:avLst/>
          </a:prstGeom>
          <a:solidFill>
            <a:srgbClr val="0E0C0A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3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6556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75254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W&amp; pink">
    <p:bg>
      <p:bgPr>
        <a:solidFill>
          <a:srgbClr val="D81D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Rectangle"/>
          <p:cNvSpPr/>
          <p:nvPr/>
        </p:nvSpPr>
        <p:spPr>
          <a:xfrm>
            <a:off x="-15841" y="-21326"/>
            <a:ext cx="6114597" cy="69006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312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6556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05964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Box 5"/>
          <p:cNvSpPr txBox="1"/>
          <p:nvPr/>
        </p:nvSpPr>
        <p:spPr>
          <a:xfrm>
            <a:off x="95250" y="6701791"/>
            <a:ext cx="173833" cy="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400"/>
              <a:t>Internal</a:t>
            </a:r>
          </a:p>
        </p:txBody>
      </p:sp>
      <p:sp>
        <p:nvSpPr>
          <p:cNvPr id="339" name="TextBox 6"/>
          <p:cNvSpPr txBox="1"/>
          <p:nvPr/>
        </p:nvSpPr>
        <p:spPr>
          <a:xfrm>
            <a:off x="-1" y="6797041"/>
            <a:ext cx="173833" cy="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400"/>
              <a:t>Internal</a:t>
            </a:r>
          </a:p>
        </p:txBody>
      </p:sp>
      <p:sp>
        <p:nvSpPr>
          <p:cNvPr id="340" name="TextBox 7"/>
          <p:cNvSpPr txBox="1"/>
          <p:nvPr/>
        </p:nvSpPr>
        <p:spPr>
          <a:xfrm>
            <a:off x="-1" y="6797041"/>
            <a:ext cx="173833" cy="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400"/>
              <a:t>Internal</a:t>
            </a:r>
          </a:p>
        </p:txBody>
      </p:sp>
      <p:sp>
        <p:nvSpPr>
          <p:cNvPr id="341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4" y="1825626"/>
            <a:ext cx="10515601" cy="4351337"/>
          </a:xfrm>
          <a:prstGeom prst="rect">
            <a:avLst/>
          </a:prstGeom>
        </p:spPr>
        <p:txBody>
          <a:bodyPr lIns="91436" tIns="91436" rIns="91436" bIns="91436" anchor="t"/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95300" indent="-2667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77239" indent="-320039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41400" indent="-355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70000" indent="-355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6404" y="6354254"/>
            <a:ext cx="367401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44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45845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Box 5"/>
          <p:cNvSpPr txBox="1"/>
          <p:nvPr/>
        </p:nvSpPr>
        <p:spPr>
          <a:xfrm>
            <a:off x="95250" y="6701791"/>
            <a:ext cx="173832" cy="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 defTabSz="2438337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400"/>
              <a:t>Internal</a:t>
            </a:r>
          </a:p>
        </p:txBody>
      </p:sp>
      <p:sp>
        <p:nvSpPr>
          <p:cNvPr id="360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6556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35034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F12C05B-0082-E84D-9106-256058153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6639" y="1768964"/>
            <a:ext cx="4602003" cy="3320072"/>
          </a:xfrm>
        </p:spPr>
        <p:txBody>
          <a:bodyPr lIns="0" tIns="0" rIns="0" bIns="0" anchor="ctr">
            <a:noAutofit/>
          </a:bodyPr>
          <a:lstStyle>
            <a:lvl1pPr>
              <a:defRPr sz="3000" b="0" i="0">
                <a:solidFill>
                  <a:schemeClr val="tx1"/>
                </a:solidFill>
                <a:latin typeface="Libre Franklin" pitchFamily="2" charset="77"/>
              </a:defRPr>
            </a:lvl1pPr>
          </a:lstStyle>
          <a:p>
            <a:r>
              <a:rPr lang="en-US"/>
              <a:t>Statement slide –keep it short and sweet. You can highlight key words by making them bold.</a:t>
            </a:r>
          </a:p>
        </p:txBody>
      </p:sp>
      <p:sp>
        <p:nvSpPr>
          <p:cNvPr id="2" name="Graphic 5">
            <a:extLst>
              <a:ext uri="{FF2B5EF4-FFF2-40B4-BE49-F238E27FC236}">
                <a16:creationId xmlns:a16="http://schemas.microsoft.com/office/drawing/2014/main" id="{B1B625E8-CF8C-C542-C6FE-7D5833801D06}"/>
              </a:ext>
            </a:extLst>
          </p:cNvPr>
          <p:cNvSpPr/>
          <p:nvPr/>
        </p:nvSpPr>
        <p:spPr>
          <a:xfrm>
            <a:off x="10824764" y="453133"/>
            <a:ext cx="902215" cy="386587"/>
          </a:xfrm>
          <a:custGeom>
            <a:avLst/>
            <a:gdLst>
              <a:gd name="connsiteX0" fmla="*/ 5649159 w 7250191"/>
              <a:gd name="connsiteY0" fmla="*/ 0 h 3106608"/>
              <a:gd name="connsiteX1" fmla="*/ 5150025 w 7250191"/>
              <a:gd name="connsiteY1" fmla="*/ 0 h 3106608"/>
              <a:gd name="connsiteX2" fmla="*/ 4778002 w 7250191"/>
              <a:gd name="connsiteY2" fmla="*/ 0 h 3106608"/>
              <a:gd name="connsiteX3" fmla="*/ 4502730 w 7250191"/>
              <a:gd name="connsiteY3" fmla="*/ 0 h 3106608"/>
              <a:gd name="connsiteX4" fmla="*/ 3529965 w 7250191"/>
              <a:gd name="connsiteY4" fmla="*/ 1638081 h 3106608"/>
              <a:gd name="connsiteX5" fmla="*/ 2475429 w 7250191"/>
              <a:gd name="connsiteY5" fmla="*/ 0 h 3106608"/>
              <a:gd name="connsiteX6" fmla="*/ 1825300 w 7250191"/>
              <a:gd name="connsiteY6" fmla="*/ 0 h 3106608"/>
              <a:gd name="connsiteX7" fmla="*/ 1825300 w 7250191"/>
              <a:gd name="connsiteY7" fmla="*/ 235515 h 3106608"/>
              <a:gd name="connsiteX8" fmla="*/ 1825300 w 7250191"/>
              <a:gd name="connsiteY8" fmla="*/ 1261743 h 3106608"/>
              <a:gd name="connsiteX9" fmla="*/ 685752 w 7250191"/>
              <a:gd name="connsiteY9" fmla="*/ 1261743 h 3106608"/>
              <a:gd name="connsiteX10" fmla="*/ 685752 w 7250191"/>
              <a:gd name="connsiteY10" fmla="*/ 0 h 3106608"/>
              <a:gd name="connsiteX11" fmla="*/ 0 w 7250191"/>
              <a:gd name="connsiteY11" fmla="*/ 0 h 3106608"/>
              <a:gd name="connsiteX12" fmla="*/ 0 w 7250191"/>
              <a:gd name="connsiteY12" fmla="*/ 3106608 h 3106608"/>
              <a:gd name="connsiteX13" fmla="*/ 685752 w 7250191"/>
              <a:gd name="connsiteY13" fmla="*/ 3106608 h 3106608"/>
              <a:gd name="connsiteX14" fmla="*/ 685752 w 7250191"/>
              <a:gd name="connsiteY14" fmla="*/ 1807636 h 3106608"/>
              <a:gd name="connsiteX15" fmla="*/ 1825300 w 7250191"/>
              <a:gd name="connsiteY15" fmla="*/ 1807636 h 3106608"/>
              <a:gd name="connsiteX16" fmla="*/ 1825300 w 7250191"/>
              <a:gd name="connsiteY16" fmla="*/ 2518226 h 3106608"/>
              <a:gd name="connsiteX17" fmla="*/ 1825300 w 7250191"/>
              <a:gd name="connsiteY17" fmla="*/ 3106608 h 3106608"/>
              <a:gd name="connsiteX18" fmla="*/ 2508218 w 7250191"/>
              <a:gd name="connsiteY18" fmla="*/ 3106608 h 3106608"/>
              <a:gd name="connsiteX19" fmla="*/ 2508218 w 7250191"/>
              <a:gd name="connsiteY19" fmla="*/ 1200234 h 3106608"/>
              <a:gd name="connsiteX20" fmla="*/ 3336870 w 7250191"/>
              <a:gd name="connsiteY20" fmla="*/ 2466429 h 3106608"/>
              <a:gd name="connsiteX21" fmla="*/ 3694724 w 7250191"/>
              <a:gd name="connsiteY21" fmla="*/ 2466429 h 3106608"/>
              <a:gd name="connsiteX22" fmla="*/ 4514064 w 7250191"/>
              <a:gd name="connsiteY22" fmla="*/ 1195379 h 3106608"/>
              <a:gd name="connsiteX23" fmla="*/ 4502325 w 7250191"/>
              <a:gd name="connsiteY23" fmla="*/ 3106608 h 3106608"/>
              <a:gd name="connsiteX24" fmla="*/ 4777597 w 7250191"/>
              <a:gd name="connsiteY24" fmla="*/ 3106608 h 3106608"/>
              <a:gd name="connsiteX25" fmla="*/ 5149620 w 7250191"/>
              <a:gd name="connsiteY25" fmla="*/ 3106608 h 3106608"/>
              <a:gd name="connsiteX26" fmla="*/ 5649159 w 7250191"/>
              <a:gd name="connsiteY26" fmla="*/ 3106608 h 3106608"/>
              <a:gd name="connsiteX27" fmla="*/ 7250192 w 7250191"/>
              <a:gd name="connsiteY27" fmla="*/ 1553102 h 3106608"/>
              <a:gd name="connsiteX28" fmla="*/ 5649159 w 7250191"/>
              <a:gd name="connsiteY28" fmla="*/ 0 h 3106608"/>
              <a:gd name="connsiteX29" fmla="*/ 5620822 w 7250191"/>
              <a:gd name="connsiteY29" fmla="*/ 2574879 h 3106608"/>
              <a:gd name="connsiteX30" fmla="*/ 5201841 w 7250191"/>
              <a:gd name="connsiteY30" fmla="*/ 2574879 h 3106608"/>
              <a:gd name="connsiteX31" fmla="*/ 5201841 w 7250191"/>
              <a:gd name="connsiteY31" fmla="*/ 532134 h 3106608"/>
              <a:gd name="connsiteX32" fmla="*/ 5620822 w 7250191"/>
              <a:gd name="connsiteY32" fmla="*/ 532134 h 3106608"/>
              <a:gd name="connsiteX33" fmla="*/ 6501289 w 7250191"/>
              <a:gd name="connsiteY33" fmla="*/ 1553506 h 3106608"/>
              <a:gd name="connsiteX34" fmla="*/ 5620822 w 7250191"/>
              <a:gd name="connsiteY34" fmla="*/ 2574879 h 310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250191" h="3106608">
                <a:moveTo>
                  <a:pt x="5649159" y="0"/>
                </a:moveTo>
                <a:lnTo>
                  <a:pt x="5150025" y="0"/>
                </a:lnTo>
                <a:lnTo>
                  <a:pt x="4778002" y="0"/>
                </a:lnTo>
                <a:lnTo>
                  <a:pt x="4502730" y="0"/>
                </a:lnTo>
                <a:lnTo>
                  <a:pt x="3529965" y="1638081"/>
                </a:lnTo>
                <a:lnTo>
                  <a:pt x="2475429" y="0"/>
                </a:lnTo>
                <a:lnTo>
                  <a:pt x="1825300" y="0"/>
                </a:lnTo>
                <a:lnTo>
                  <a:pt x="1825300" y="235515"/>
                </a:lnTo>
                <a:lnTo>
                  <a:pt x="1825300" y="1261743"/>
                </a:lnTo>
                <a:lnTo>
                  <a:pt x="685752" y="1261743"/>
                </a:lnTo>
                <a:lnTo>
                  <a:pt x="685752" y="0"/>
                </a:lnTo>
                <a:lnTo>
                  <a:pt x="0" y="0"/>
                </a:lnTo>
                <a:lnTo>
                  <a:pt x="0" y="3106608"/>
                </a:lnTo>
                <a:lnTo>
                  <a:pt x="685752" y="3106608"/>
                </a:lnTo>
                <a:lnTo>
                  <a:pt x="685752" y="1807636"/>
                </a:lnTo>
                <a:lnTo>
                  <a:pt x="1825300" y="1807636"/>
                </a:lnTo>
                <a:lnTo>
                  <a:pt x="1825300" y="2518226"/>
                </a:lnTo>
                <a:lnTo>
                  <a:pt x="1825300" y="3106608"/>
                </a:lnTo>
                <a:lnTo>
                  <a:pt x="2508218" y="3106608"/>
                </a:lnTo>
                <a:lnTo>
                  <a:pt x="2508218" y="1200234"/>
                </a:lnTo>
                <a:lnTo>
                  <a:pt x="3336870" y="2466429"/>
                </a:lnTo>
                <a:lnTo>
                  <a:pt x="3694724" y="2466429"/>
                </a:lnTo>
                <a:lnTo>
                  <a:pt x="4514064" y="1195379"/>
                </a:lnTo>
                <a:lnTo>
                  <a:pt x="4502325" y="3106608"/>
                </a:lnTo>
                <a:lnTo>
                  <a:pt x="4777597" y="3106608"/>
                </a:lnTo>
                <a:lnTo>
                  <a:pt x="5149620" y="3106608"/>
                </a:lnTo>
                <a:lnTo>
                  <a:pt x="5649159" y="3106608"/>
                </a:lnTo>
                <a:cubicBezTo>
                  <a:pt x="6604921" y="3106608"/>
                  <a:pt x="7250192" y="2471285"/>
                  <a:pt x="7250192" y="1553102"/>
                </a:cubicBezTo>
                <a:cubicBezTo>
                  <a:pt x="7250192" y="635323"/>
                  <a:pt x="6604921" y="0"/>
                  <a:pt x="5649159" y="0"/>
                </a:cubicBezTo>
                <a:close/>
                <a:moveTo>
                  <a:pt x="5620822" y="2574879"/>
                </a:moveTo>
                <a:lnTo>
                  <a:pt x="5201841" y="2574879"/>
                </a:lnTo>
                <a:lnTo>
                  <a:pt x="5201841" y="532134"/>
                </a:lnTo>
                <a:lnTo>
                  <a:pt x="5620822" y="532134"/>
                </a:lnTo>
                <a:cubicBezTo>
                  <a:pt x="6195251" y="532134"/>
                  <a:pt x="6501289" y="894713"/>
                  <a:pt x="6501289" y="1553506"/>
                </a:cubicBezTo>
                <a:cubicBezTo>
                  <a:pt x="6501289" y="2212300"/>
                  <a:pt x="6195251" y="2574879"/>
                  <a:pt x="5620822" y="2574879"/>
                </a:cubicBezTo>
                <a:close/>
              </a:path>
            </a:pathLst>
          </a:custGeom>
          <a:solidFill>
            <a:schemeClr val="tx1"/>
          </a:solidFill>
          <a:ln w="404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30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B85A38-35F5-8ECE-64D6-963A3D7F46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9851" y="1770088"/>
            <a:ext cx="4735512" cy="3320073"/>
          </a:xfrm>
        </p:spPr>
        <p:txBody>
          <a:bodyPr lIns="0" anchor="ctr">
            <a:normAutofit/>
          </a:bodyPr>
          <a:lstStyle>
            <a:lvl1pPr>
              <a:defRPr sz="12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5550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8EC015-2DF0-2DBE-6938-0BD37549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914400" hangingPunct="1">
              <a:defRPr/>
            </a:pPr>
            <a:fld id="{75B124D3-8796-494C-AE3B-DF0D13B5BF99}" type="datetimeFigureOut">
              <a:rPr lang="en-US" sz="1800" kern="1200" smtClean="0"/>
              <a:pPr algn="l" defTabSz="914400" hangingPunct="1">
                <a:defRPr/>
              </a:pPr>
              <a:t>7/9/2024</a:t>
            </a:fld>
            <a:endParaRPr lang="en-US" sz="1800" kern="12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D0638B-CD5E-4B38-0615-5184F287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400" hangingPunct="1">
              <a:defRPr/>
            </a:pPr>
            <a:endParaRPr lang="en-US" sz="1800" kern="1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005FC-96EB-FBFE-F323-968D0E8A8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defTabSz="914400" hangingPunct="1">
              <a:defRPr/>
            </a:pPr>
            <a:fld id="{15B7A344-C13F-4C78-BAE1-FA965CF1487B}" type="slidenum">
              <a:rPr lang="en-US" sz="1800" kern="1200" smtClean="0"/>
              <a:pPr algn="l" defTabSz="914400" hangingPunct="1">
                <a:defRPr/>
              </a:pPr>
              <a:t>‹#›</a:t>
            </a:fld>
            <a:endParaRPr lang="en-US" sz="1800" kern="1200"/>
          </a:p>
        </p:txBody>
      </p:sp>
    </p:spTree>
    <p:extLst>
      <p:ext uri="{BB962C8B-B14F-4D97-AF65-F5344CB8AC3E}">
        <p14:creationId xmlns:p14="http://schemas.microsoft.com/office/powerpoint/2010/main" val="8513674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51B6A-87AC-F23E-0A24-0C31EB69A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FF693-6F73-7D05-D60C-F270D69D8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76BBE-073B-62B6-B5BD-F026FA22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914400" hangingPunct="1">
              <a:defRPr/>
            </a:pPr>
            <a:fld id="{75B124D3-8796-494C-AE3B-DF0D13B5BF99}" type="datetimeFigureOut">
              <a:rPr lang="en-US" sz="1800" kern="1200" smtClean="0"/>
              <a:pPr algn="l" defTabSz="914400" hangingPunct="1">
                <a:defRPr/>
              </a:pPr>
              <a:t>7/9/2024</a:t>
            </a:fld>
            <a:endParaRPr lang="en-US" sz="1800" kern="1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280D8-9DE2-F9F9-2875-851ED627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400" hangingPunct="1">
              <a:defRPr/>
            </a:pPr>
            <a:endParaRPr lang="en-US" sz="1800" kern="12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CE990-0C9D-B924-528B-EEFB839C6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defTabSz="914400" hangingPunct="1">
              <a:defRPr/>
            </a:pPr>
            <a:fld id="{15B7A344-C13F-4C78-BAE1-FA965CF1487B}" type="slidenum">
              <a:rPr lang="en-US" sz="1800" kern="1200" smtClean="0"/>
              <a:pPr algn="l" defTabSz="914400" hangingPunct="1">
                <a:defRPr/>
              </a:pPr>
              <a:t>‹#›</a:t>
            </a:fld>
            <a:endParaRPr lang="en-US" sz="1800" kern="1200"/>
          </a:p>
        </p:txBody>
      </p:sp>
    </p:spTree>
    <p:extLst>
      <p:ext uri="{BB962C8B-B14F-4D97-AF65-F5344CB8AC3E}">
        <p14:creationId xmlns:p14="http://schemas.microsoft.com/office/powerpoint/2010/main" val="17218861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/>
          <p:cNvSpPr txBox="1"/>
          <p:nvPr/>
        </p:nvSpPr>
        <p:spPr>
          <a:xfrm>
            <a:off x="0" y="6736080"/>
            <a:ext cx="5286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/>
              <a:t>Confidential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6396" y="6354249"/>
            <a:ext cx="367405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04096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HM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"/>
          <p:cNvSpPr txBox="1"/>
          <p:nvPr/>
        </p:nvSpPr>
        <p:spPr>
          <a:xfrm>
            <a:off x="-1" y="6736080"/>
            <a:ext cx="347665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/>
              <a:t>Internal</a:t>
            </a:r>
          </a:p>
        </p:txBody>
      </p:sp>
      <p:sp>
        <p:nvSpPr>
          <p:cNvPr id="21" name="Shape"/>
          <p:cNvSpPr/>
          <p:nvPr/>
        </p:nvSpPr>
        <p:spPr>
          <a:xfrm>
            <a:off x="11398507" y="280565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0E0C0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800"/>
            </a:pPr>
            <a:endParaRPr sz="1400"/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0197" y="6171688"/>
            <a:ext cx="367403" cy="369326"/>
          </a:xfrm>
          <a:prstGeom prst="rect">
            <a:avLst/>
          </a:prstGeom>
        </p:spPr>
        <p:txBody>
          <a:bodyPr lIns="91437" tIns="91437" rIns="91437" bIns="91437" anchor="ctr"/>
          <a:lstStyle>
            <a:lvl1pPr algn="r" defTabSz="9144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375375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 with logo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74072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"/>
          <p:cNvSpPr/>
          <p:nvPr/>
        </p:nvSpPr>
        <p:spPr>
          <a:xfrm>
            <a:off x="11398507" y="280565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0E0C0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500"/>
          </a:p>
        </p:txBody>
      </p:sp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2817239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lack slide"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"/>
          <p:cNvSpPr/>
          <p:nvPr/>
        </p:nvSpPr>
        <p:spPr>
          <a:xfrm>
            <a:off x="11398507" y="280565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500"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163234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"/>
          <p:cNvSpPr/>
          <p:nvPr/>
        </p:nvSpPr>
        <p:spPr>
          <a:xfrm>
            <a:off x="11398507" y="280565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0E0C0A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500"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785268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"/>
          <p:cNvSpPr/>
          <p:nvPr/>
        </p:nvSpPr>
        <p:spPr>
          <a:xfrm>
            <a:off x="11398507" y="280565"/>
            <a:ext cx="514229" cy="2204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0E0C0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500"/>
          </a:p>
        </p:txBody>
      </p:sp>
      <p:sp>
        <p:nvSpPr>
          <p:cNvPr id="325" name="TextBox 6"/>
          <p:cNvSpPr txBox="1"/>
          <p:nvPr/>
        </p:nvSpPr>
        <p:spPr>
          <a:xfrm>
            <a:off x="-1" y="6797040"/>
            <a:ext cx="173833" cy="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400"/>
              <a:t>Internal</a:t>
            </a:r>
          </a:p>
        </p:txBody>
      </p:sp>
      <p:sp>
        <p:nvSpPr>
          <p:cNvPr id="3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15906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Box 7"/>
          <p:cNvSpPr txBox="1"/>
          <p:nvPr/>
        </p:nvSpPr>
        <p:spPr>
          <a:xfrm>
            <a:off x="190500" y="6545580"/>
            <a:ext cx="34766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/>
              <a:t>Internal</a:t>
            </a:r>
          </a:p>
        </p:txBody>
      </p:sp>
      <p:sp>
        <p:nvSpPr>
          <p:cNvPr id="334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lIns="91438" tIns="91438" rIns="91438" bIns="91438" anchor="b"/>
          <a:lstStyle>
            <a:lvl1pPr defTabSz="914400">
              <a:lnSpc>
                <a:spcPct val="90000"/>
              </a:lnSpc>
              <a:defRPr sz="6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 lIns="91438" tIns="91438" rIns="91438" bIns="91438" anchor="t"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6395" y="6354249"/>
            <a:ext cx="367405" cy="36932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990517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/>
          <p:cNvSpPr/>
          <p:nvPr/>
        </p:nvSpPr>
        <p:spPr>
          <a:xfrm>
            <a:off x="11398507" y="280565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0E0C0A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500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78023" y="6540500"/>
            <a:ext cx="4296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ED2B827-646C-A556-AE9A-203A25EB7069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90500" y="6545580"/>
            <a:ext cx="347663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zh-CN" alt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11353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</p:sldLayoutIdLst>
  <p:transition spd="med"/>
  <p:txStyles>
    <p:title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Manrope ExtraLight Medium"/>
          <a:ea typeface="Manrope ExtraLight Medium"/>
          <a:cs typeface="Manrope ExtraLight Medium"/>
          <a:sym typeface="Manrope ExtraLight Medium"/>
        </a:defRPr>
      </a:lvl1pPr>
      <a:lvl2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Manrope ExtraLight Medium"/>
          <a:ea typeface="Manrope ExtraLight Medium"/>
          <a:cs typeface="Manrope ExtraLight Medium"/>
          <a:sym typeface="Manrope ExtraLight Medium"/>
        </a:defRPr>
      </a:lvl2pPr>
      <a:lvl3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Manrope ExtraLight Medium"/>
          <a:ea typeface="Manrope ExtraLight Medium"/>
          <a:cs typeface="Manrope ExtraLight Medium"/>
          <a:sym typeface="Manrope ExtraLight Medium"/>
        </a:defRPr>
      </a:lvl3pPr>
      <a:lvl4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Manrope ExtraLight Medium"/>
          <a:ea typeface="Manrope ExtraLight Medium"/>
          <a:cs typeface="Manrope ExtraLight Medium"/>
          <a:sym typeface="Manrope ExtraLight Medium"/>
        </a:defRPr>
      </a:lvl4pPr>
      <a:lvl5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Manrope ExtraLight Medium"/>
          <a:ea typeface="Manrope ExtraLight Medium"/>
          <a:cs typeface="Manrope ExtraLight Medium"/>
          <a:sym typeface="Manrope ExtraLight Medium"/>
        </a:defRPr>
      </a:lvl5pPr>
      <a:lvl6pPr marL="0" marR="0" indent="11430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Manrope ExtraLight Medium"/>
          <a:ea typeface="Manrope ExtraLight Medium"/>
          <a:cs typeface="Manrope ExtraLight Medium"/>
          <a:sym typeface="Manrope ExtraLight Medium"/>
        </a:defRPr>
      </a:lvl6pPr>
      <a:lvl7pPr marL="0" marR="0" indent="1371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Manrope ExtraLight Medium"/>
          <a:ea typeface="Manrope ExtraLight Medium"/>
          <a:cs typeface="Manrope ExtraLight Medium"/>
          <a:sym typeface="Manrope ExtraLight Medium"/>
        </a:defRPr>
      </a:lvl7pPr>
      <a:lvl8pPr marL="0" marR="0" indent="1600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Manrope ExtraLight Medium"/>
          <a:ea typeface="Manrope ExtraLight Medium"/>
          <a:cs typeface="Manrope ExtraLight Medium"/>
          <a:sym typeface="Manrope ExtraLight Medium"/>
        </a:defRPr>
      </a:lvl8pPr>
      <a:lvl9pPr marL="0" marR="0" indent="1828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Manrope ExtraLight Medium"/>
          <a:ea typeface="Manrope ExtraLight Medium"/>
          <a:cs typeface="Manrope ExtraLight Medium"/>
          <a:sym typeface="Manrope ExtraLight Medium"/>
        </a:defRPr>
      </a:lvl9pPr>
    </p:titleStyle>
    <p:bodyStyle>
      <a:lvl1pPr marL="31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anrope ExtraLight Regular"/>
        </a:defRPr>
      </a:lvl1pPr>
      <a:lvl2pPr marL="635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anrope ExtraLight Regular"/>
        </a:defRPr>
      </a:lvl2pPr>
      <a:lvl3pPr marL="952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anrope ExtraLight Regular"/>
        </a:defRPr>
      </a:lvl3pPr>
      <a:lvl4pPr marL="1270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anrope ExtraLight Regular"/>
        </a:defRPr>
      </a:lvl4pPr>
      <a:lvl5pPr marL="158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anrope ExtraLight Regular"/>
        </a:defRPr>
      </a:lvl5pPr>
      <a:lvl6pPr marL="1905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anrope ExtraLight Regular"/>
        </a:defRPr>
      </a:lvl6pPr>
      <a:lvl7pPr marL="2222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anrope ExtraLight Regular"/>
        </a:defRPr>
      </a:lvl7pPr>
      <a:lvl8pPr marL="2540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anrope ExtraLight Regular"/>
        </a:defRPr>
      </a:lvl8pPr>
      <a:lvl9pPr marL="285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anrope ExtraLight Regular"/>
        </a:defRPr>
      </a:lvl9pPr>
    </p:bodyStyle>
    <p:other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nrope ExtraLight Regular"/>
        </a:defRPr>
      </a:lvl1pPr>
      <a:lvl2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nrope ExtraLight Regular"/>
        </a:defRPr>
      </a:lvl2pPr>
      <a:lvl3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nrope ExtraLight Regular"/>
        </a:defRPr>
      </a:lvl3pPr>
      <a:lvl4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nrope ExtraLight Regular"/>
        </a:defRPr>
      </a:lvl4pPr>
      <a:lvl5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nrope ExtraLight Regular"/>
        </a:defRPr>
      </a:lvl5pPr>
      <a:lvl6pPr marL="0" marR="0" indent="11430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nrope ExtraLight Regular"/>
        </a:defRPr>
      </a:lvl6pPr>
      <a:lvl7pPr marL="0" marR="0" indent="1371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nrope ExtraLight Regular"/>
        </a:defRPr>
      </a:lvl7pPr>
      <a:lvl8pPr marL="0" marR="0" indent="1600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nrope ExtraLight Regular"/>
        </a:defRPr>
      </a:lvl8pPr>
      <a:lvl9pPr marL="0" marR="0" indent="1828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nrope ExtraLight Regular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/>
          <p:cNvSpPr/>
          <p:nvPr/>
        </p:nvSpPr>
        <p:spPr>
          <a:xfrm>
            <a:off x="11398507" y="280565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0E0C0A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500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8803FBC-6183-7DEE-545E-9722B6077AC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90500" y="6545580"/>
            <a:ext cx="347663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zh-CN" alt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75316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</p:sldLayoutIdLst>
  <p:transition spd="med"/>
  <p:txStyles>
    <p:title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11430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1371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1600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1828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35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52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70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8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905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222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540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85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0E0C0A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6F9E50F-DAEC-76B1-FA18-4E18BCFC814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90500" y="6545580"/>
            <a:ext cx="347663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zh-CN" alt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70468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med"/>
  <p:txStyles>
    <p:title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11430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1371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1600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1828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35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52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70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8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905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222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540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85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190500" y="6545581"/>
            <a:ext cx="347665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sz="800"/>
              <a:t>Internal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2073303" y="1948071"/>
            <a:ext cx="8774264" cy="227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8500"/>
              </a:lnSpc>
              <a:defRPr sz="8000" spc="300">
                <a:solidFill>
                  <a:srgbClr val="FFFFFF"/>
                </a:solidFill>
                <a:latin typeface="Libre Franklin Bold"/>
                <a:ea typeface="Libre Franklin Bold"/>
                <a:cs typeface="Libre Franklin Bold"/>
                <a:sym typeface="Libre Franklin Bold"/>
              </a:defRPr>
            </a:lvl1pPr>
          </a:lstStyle>
          <a:p>
            <a:r>
              <a:rPr sz="8000"/>
              <a:t>Agenda slide layouts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09600" y="92075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5350" y="6217852"/>
            <a:ext cx="262250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Libre Franklin Thin Regular"/>
                <a:ea typeface="Libre Franklin Thin Regular"/>
                <a:cs typeface="Libre Franklin Thin Regular"/>
                <a:sym typeface="Libre Franklin Thin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0EDAF51-4DC2-5094-C6DB-C482E9CC99EC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90500" y="6545580"/>
            <a:ext cx="347663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zh-CN" alt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83546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63" r:id="rId19"/>
    <p:sldLayoutId id="2147483864" r:id="rId20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1pPr>
      <a:lvl2pPr marL="0" marR="0" indent="4572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2pPr>
      <a:lvl3pPr marL="0" marR="0" indent="914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3pPr>
      <a:lvl4pPr marL="0" marR="0" indent="1371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4pPr>
      <a:lvl5pPr marL="0" marR="0" indent="1828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5pPr>
      <a:lvl6pPr marL="26416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6pPr>
      <a:lvl7pPr marL="30988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7pPr>
      <a:lvl8pPr marL="35560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8pPr>
      <a:lvl9pPr marL="40132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E0C0A"/>
          </a:solidFill>
          <a:uFillTx/>
          <a:latin typeface="Libre Franklin Thin Regular"/>
          <a:ea typeface="Libre Franklin Thin Regular"/>
          <a:cs typeface="Libre Franklin Thin Regular"/>
          <a:sym typeface="Libre Franklin Thin Regular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ibre Franklin Thin Regular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ibre Franklin Thin Regular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ibre Franklin Thin Regular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ibre Franklin Thin Regular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ibre Franklin Thin Regular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ibre Franklin Thin Regular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ibre Franklin Thin Regular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ibre Franklin Thin Regular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ibre Franklin Thin Regular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/>
          <p:cNvSpPr/>
          <p:nvPr/>
        </p:nvSpPr>
        <p:spPr>
          <a:xfrm>
            <a:off x="11398507" y="280566"/>
            <a:ext cx="514228" cy="22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30" y="0"/>
                </a:moveTo>
                <a:lnTo>
                  <a:pt x="15343" y="0"/>
                </a:lnTo>
                <a:lnTo>
                  <a:pt x="14235" y="0"/>
                </a:lnTo>
                <a:lnTo>
                  <a:pt x="13415" y="0"/>
                </a:lnTo>
                <a:lnTo>
                  <a:pt x="10517" y="11389"/>
                </a:lnTo>
                <a:lnTo>
                  <a:pt x="7375" y="0"/>
                </a:lnTo>
                <a:lnTo>
                  <a:pt x="5438" y="0"/>
                </a:lnTo>
                <a:lnTo>
                  <a:pt x="5438" y="1638"/>
                </a:lnTo>
                <a:lnTo>
                  <a:pt x="5438" y="8773"/>
                </a:lnTo>
                <a:lnTo>
                  <a:pt x="2043" y="8773"/>
                </a:lnTo>
                <a:lnTo>
                  <a:pt x="2043" y="0"/>
                </a:lnTo>
                <a:lnTo>
                  <a:pt x="0" y="0"/>
                </a:lnTo>
                <a:lnTo>
                  <a:pt x="0" y="21600"/>
                </a:lnTo>
                <a:lnTo>
                  <a:pt x="2043" y="21600"/>
                </a:lnTo>
                <a:lnTo>
                  <a:pt x="2043" y="12568"/>
                </a:lnTo>
                <a:lnTo>
                  <a:pt x="5438" y="12568"/>
                </a:lnTo>
                <a:lnTo>
                  <a:pt x="5438" y="17509"/>
                </a:lnTo>
                <a:lnTo>
                  <a:pt x="5438" y="21600"/>
                </a:lnTo>
                <a:lnTo>
                  <a:pt x="7473" y="21600"/>
                </a:lnTo>
                <a:lnTo>
                  <a:pt x="7473" y="8345"/>
                </a:lnTo>
                <a:lnTo>
                  <a:pt x="9941" y="17149"/>
                </a:lnTo>
                <a:lnTo>
                  <a:pt x="11007" y="17149"/>
                </a:lnTo>
                <a:lnTo>
                  <a:pt x="13448" y="8311"/>
                </a:lnTo>
                <a:lnTo>
                  <a:pt x="13413" y="21600"/>
                </a:lnTo>
                <a:lnTo>
                  <a:pt x="14234" y="21600"/>
                </a:lnTo>
                <a:lnTo>
                  <a:pt x="15342" y="21600"/>
                </a:lnTo>
                <a:lnTo>
                  <a:pt x="16830" y="21600"/>
                </a:lnTo>
                <a:cubicBezTo>
                  <a:pt x="19678" y="21600"/>
                  <a:pt x="21600" y="17183"/>
                  <a:pt x="21600" y="10799"/>
                </a:cubicBezTo>
                <a:cubicBezTo>
                  <a:pt x="21600" y="4417"/>
                  <a:pt x="19678" y="0"/>
                  <a:pt x="16830" y="0"/>
                </a:cubicBezTo>
                <a:close/>
                <a:moveTo>
                  <a:pt x="16746" y="17903"/>
                </a:moveTo>
                <a:lnTo>
                  <a:pt x="15497" y="17903"/>
                </a:lnTo>
                <a:lnTo>
                  <a:pt x="15497" y="3700"/>
                </a:lnTo>
                <a:lnTo>
                  <a:pt x="16746" y="3700"/>
                </a:lnTo>
                <a:cubicBezTo>
                  <a:pt x="18457" y="3700"/>
                  <a:pt x="19369" y="6221"/>
                  <a:pt x="19369" y="10801"/>
                </a:cubicBezTo>
                <a:cubicBezTo>
                  <a:pt x="19369" y="15382"/>
                  <a:pt x="18457" y="17903"/>
                  <a:pt x="16746" y="17903"/>
                </a:cubicBezTo>
                <a:close/>
              </a:path>
            </a:pathLst>
          </a:custGeom>
          <a:solidFill>
            <a:srgbClr val="0E0C0A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C704E4F-3428-2FBF-AB18-695FFC6468B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90500" y="6545580"/>
            <a:ext cx="347663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zh-CN" alt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29566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</p:sldLayoutIdLst>
  <p:transition spd="med"/>
  <p:txStyles>
    <p:title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11430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1371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1600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1828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35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52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70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8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905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222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540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85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98250" y="279400"/>
            <a:ext cx="514350" cy="22092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FDE6E39-E418-7B61-322B-A99E6F640B7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90500" y="6545580"/>
            <a:ext cx="347663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zh-CN" alt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51476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</p:sldLayoutIdLst>
  <p:transition spd="med"/>
  <p:txStyles>
    <p:title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11430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1371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1600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1828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35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52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70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8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905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222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540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85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4" Type="http://schemas.openxmlformats.org/officeDocument/2006/relationships/hyperlink" Target="https://www.hmd.com/self-repai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5" Type="http://schemas.openxmlformats.org/officeDocument/2006/relationships/hyperlink" Target="https://www.hmd.com/self-repair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772DF-0311-83B0-189A-A54DBCE94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on a dj set&#10;&#10;Description automatically generated">
            <a:extLst>
              <a:ext uri="{FF2B5EF4-FFF2-40B4-BE49-F238E27FC236}">
                <a16:creationId xmlns:a16="http://schemas.microsoft.com/office/drawing/2014/main" id="{9CF697F4-3B2A-9981-7C0A-5E9DB01E0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58" y="0"/>
            <a:ext cx="86106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1E8B40-F80D-8274-C96B-3B1D52129CCA}"/>
              </a:ext>
            </a:extLst>
          </p:cNvPr>
          <p:cNvSpPr/>
          <p:nvPr/>
        </p:nvSpPr>
        <p:spPr>
          <a:xfrm>
            <a:off x="1" y="0"/>
            <a:ext cx="4089300" cy="6858000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4303725F-E74C-ACF4-E96C-0BB8AEBF581F}"/>
              </a:ext>
            </a:extLst>
          </p:cNvPr>
          <p:cNvSpPr txBox="1"/>
          <p:nvPr/>
        </p:nvSpPr>
        <p:spPr>
          <a:xfrm>
            <a:off x="2193017" y="6005034"/>
            <a:ext cx="752830" cy="82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anrope" pitchFamily="2" charset="0"/>
              <a:ea typeface="Segoe UI" panose="020B0502040204020203" pitchFamily="34" charset="0"/>
              <a:cs typeface="Segoe UI" panose="020B0502040204020203" pitchFamily="34" charset="0"/>
              <a:sym typeface="Helvetica Neue"/>
            </a:endParaRPr>
          </a:p>
          <a:p>
            <a:pPr marL="0" marR="0" lvl="0" indent="0" algn="l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anrope" pitchFamily="2" charset="0"/>
              <a:ea typeface="Segoe UI" panose="020B0502040204020203" pitchFamily="34" charset="0"/>
              <a:cs typeface="Segoe UI" panose="020B0502040204020203" pitchFamily="34" charset="0"/>
              <a:sym typeface="Helvetica Neue"/>
            </a:endParaRPr>
          </a:p>
          <a:p>
            <a:pPr marL="0" marR="0" lvl="0" indent="0" algn="l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anrope" pitchFamily="2" charset="0"/>
              <a:ea typeface="Segoe UI" panose="020B0502040204020203" pitchFamily="34" charset="0"/>
              <a:cs typeface="Segoe UI" panose="020B0502040204020203" pitchFamily="34" charset="0"/>
              <a:sym typeface="Helvetica Neue"/>
            </a:endParaRPr>
          </a:p>
          <a:p>
            <a:pPr marL="0" marR="0" lvl="0" indent="0" algn="ctr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anrope" pitchFamily="2" charset="0"/>
                <a:ea typeface="Segoe UI" panose="020B0502040204020203" pitchFamily="34" charset="0"/>
                <a:cs typeface="Segoe UI" panose="020B0502040204020203" pitchFamily="34" charset="0"/>
                <a:sym typeface="Helvetica Neue"/>
              </a:rPr>
              <a:t>Twisted Black</a:t>
            </a:r>
            <a:endParaRPr lang="en-GB" sz="900">
              <a:latin typeface="Manrope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A0BB6DE-BDA5-7916-A709-4969C4AA990E}"/>
              </a:ext>
            </a:extLst>
          </p:cNvPr>
          <p:cNvSpPr/>
          <p:nvPr/>
        </p:nvSpPr>
        <p:spPr>
          <a:xfrm>
            <a:off x="15372972" y="-447200"/>
            <a:ext cx="1799016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6D8FFE-82DF-DCAA-D477-FA941D497725}"/>
              </a:ext>
            </a:extLst>
          </p:cNvPr>
          <p:cNvSpPr/>
          <p:nvPr/>
        </p:nvSpPr>
        <p:spPr bwMode="auto">
          <a:xfrm>
            <a:off x="1959315" y="6468991"/>
            <a:ext cx="275993" cy="28435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A4A4A4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Nokia Pure Text" panose="020B0504040602060303" pitchFamily="34" charset="0"/>
              <a:ea typeface="Helvetica Neue"/>
              <a:cs typeface="Segoe UI" pitchFamily="34" charset="0"/>
              <a:sym typeface="Helvetica Neue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30AE4CD-F40E-BA39-BD97-75853AB1A2AE}"/>
              </a:ext>
            </a:extLst>
          </p:cNvPr>
          <p:cNvSpPr/>
          <p:nvPr/>
        </p:nvSpPr>
        <p:spPr>
          <a:xfrm>
            <a:off x="7771993" y="582820"/>
            <a:ext cx="4261350" cy="6196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68D569-B878-5433-5C6D-5323C99EEBFB}"/>
              </a:ext>
            </a:extLst>
          </p:cNvPr>
          <p:cNvSpPr txBox="1"/>
          <p:nvPr/>
        </p:nvSpPr>
        <p:spPr>
          <a:xfrm>
            <a:off x="4117798" y="5649682"/>
            <a:ext cx="33091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+mn-lt"/>
              </a:rPr>
              <a:t>Sales package contents: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+mn-lt"/>
              </a:rPr>
              <a:t>Device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+mn-lt"/>
              </a:rPr>
              <a:t>SIM pin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+mn-lt"/>
              </a:rPr>
              <a:t>USB Type-C</a:t>
            </a:r>
            <a:r>
              <a:rPr kumimoji="0" lang="en-US" altLang="zh-CN" sz="9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+mn-lt"/>
              </a:rPr>
              <a:t>™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+mn-lt"/>
              </a:rPr>
              <a:t> to Type-C cable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+mn-lt"/>
              </a:rPr>
              <a:t>Quick Start guide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+mn-lt"/>
              </a:rPr>
              <a:t>Safety Booklet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39B1905-3249-05B5-EF7A-429E591D0853}"/>
              </a:ext>
            </a:extLst>
          </p:cNvPr>
          <p:cNvSpPr txBox="1"/>
          <p:nvPr/>
        </p:nvSpPr>
        <p:spPr>
          <a:xfrm>
            <a:off x="7678716" y="357962"/>
            <a:ext cx="17940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Helvetica Neue"/>
              </a:rPr>
              <a:t>Product specifications</a:t>
            </a:r>
            <a:r>
              <a:rPr kumimoji="0" lang="en-GB" sz="1050" b="0" i="0" u="none" strike="noStrike" kern="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Helvetica Neue"/>
              </a:rPr>
              <a:t>:</a:t>
            </a:r>
            <a:endParaRPr kumimoji="0" lang="en-FI" sz="105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C50FEA-8E42-5B68-EC4A-236E95ED2076}"/>
              </a:ext>
            </a:extLst>
          </p:cNvPr>
          <p:cNvSpPr txBox="1"/>
          <p:nvPr/>
        </p:nvSpPr>
        <p:spPr>
          <a:xfrm>
            <a:off x="296960" y="786812"/>
            <a:ext cx="3792340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defTabSz="896214" fontAlgn="base"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Segoe UI" panose="020B0502040204020203" pitchFamily="34" charset="0"/>
                <a:sym typeface="Helvetica Neue"/>
              </a:rPr>
              <a:t>Your shots are about to take off</a:t>
            </a:r>
          </a:p>
          <a:p>
            <a:pPr algn="l" defTabSz="896214" fontAlgn="base">
              <a:defRPr/>
            </a:pP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One for the creators; 50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 MP AF selfies with eye-tracking, 108MP Hybrid OIS main camera,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 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 50MP Telephoto for 4x zoom and 13MP UW for the perfect 0.5x selfies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or landscapes. Throw in things like Selfie Gestures, Capture Fusion and 50mm portraits, you’ll be in creator mode in no time.</a:t>
            </a:r>
          </a:p>
          <a:p>
            <a:pPr algn="l" defTabSz="896214" fontAlgn="base">
              <a:defRPr/>
            </a:pPr>
            <a:endParaRPr lang="en-US" sz="1000" dirty="0">
              <a:solidFill>
                <a:schemeClr val="tx1"/>
              </a:solidFill>
              <a:latin typeface="Manrope" pitchFamily="2" charset="0"/>
              <a:ea typeface="Helvetica Neue"/>
              <a:cs typeface="Segoe UI" panose="020B0502040204020203" pitchFamily="34" charset="0"/>
            </a:endParaRPr>
          </a:p>
          <a:p>
            <a:pPr algn="l" defTabSz="896214" fontAlgn="base"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Segoe UI" panose="020B0502040204020203" pitchFamily="34" charset="0"/>
                <a:sym typeface="Helvetica Neue"/>
              </a:rPr>
              <a:t>Just pop the hood and </a:t>
            </a:r>
            <a:r>
              <a:rPr lang="en-US" sz="1000" b="1" dirty="0">
                <a:solidFill>
                  <a:schemeClr val="tx1"/>
                </a:solidFill>
                <a:latin typeface="Manrope" pitchFamily="2" charset="0"/>
                <a:ea typeface="Helvetica Neue"/>
                <a:cs typeface="Segoe UI" panose="020B0502040204020203" pitchFamily="34" charset="0"/>
              </a:rPr>
              <a:t>replace a cracked screen</a:t>
            </a:r>
            <a:r>
              <a:rPr kumimoji="0" lang="en-US" sz="1000" b="1" i="0" u="none" strike="noStrike" kern="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Segoe UI" panose="020B0502040204020203" pitchFamily="34" charset="0"/>
                <a:sym typeface="Helvetica Neue"/>
              </a:rPr>
              <a:t>1</a:t>
            </a:r>
            <a:endParaRPr kumimoji="0" lang="en-US" sz="1000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ea typeface="Helvetica Neue"/>
              <a:cs typeface="Segoe UI" panose="020B0502040204020203" pitchFamily="34" charset="0"/>
              <a:sym typeface="Helvetica Neue"/>
            </a:endParaRPr>
          </a:p>
          <a:p>
            <a:pPr algn="l" defTabSz="896214" fontAlgn="base"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Most of us know the feeling of dropping a phone and cracking the screen. With HMD Skyline, it’s not that big of a deal. Its Gen2 repairability basically means that you can just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p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op off the back cover and you’re in.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Best 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of all, the phone looks like it comes from a catwalk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with its stunning, and smart design.  </a:t>
            </a:r>
            <a:endParaRPr lang="en-US" sz="1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ea typeface="Helvetica Neue"/>
              <a:cs typeface="Segoe UI" panose="020B0502040204020203" pitchFamily="34" charset="0"/>
            </a:endParaRPr>
          </a:p>
          <a:p>
            <a:pPr algn="l" defTabSz="896214" fontAlgn="base">
              <a:defRPr/>
            </a:pPr>
            <a:endParaRPr kumimoji="0" lang="en-US" sz="1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ea typeface="Helvetica Neue"/>
              <a:cs typeface="Segoe UI" panose="020B0502040204020203" pitchFamily="34" charset="0"/>
              <a:sym typeface="Helvetica Neue"/>
            </a:endParaRPr>
          </a:p>
          <a:p>
            <a:pPr algn="l" defTabSz="896214" fontAlgn="base">
              <a:defRPr/>
            </a:pPr>
            <a:r>
              <a:rPr lang="en-US" sz="1000" b="1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Now with Detox Mode </a:t>
            </a:r>
            <a:endParaRPr lang="en-US" sz="1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ea typeface="Helvetica Neue"/>
              <a:cs typeface="Segoe UI" panose="020B0502040204020203" pitchFamily="34" charset="0"/>
            </a:endParaRPr>
          </a:p>
          <a:p>
            <a:pPr algn="l" defTabSz="896214" fontAlgn="base"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We can’t turn off all the background noise in your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life but we can help you hit pause and take a moment.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 Activate the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Digital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 Detox Mode to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 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 disable the visibility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of your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 social apps. Don’t worry, they’ll be there when you turn the mode off. Until then, enjoy some time in the real world.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We’ve also added a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 touch more </a:t>
            </a:r>
            <a:r>
              <a:rPr kumimoji="0" lang="en-US" sz="1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zen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 to the rest of your Android™.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T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he Balance Interface, has a few things moved around to make finding them easier. It even sounds more chill with alarms, notification sounds and ringtones that won’t have you jumping out of your skin.</a:t>
            </a:r>
            <a:endParaRPr lang="en-US" sz="1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/>
              <a:ea typeface="Helvetica Neue"/>
              <a:cs typeface="Segoe UI"/>
            </a:endParaRPr>
          </a:p>
          <a:p>
            <a:pPr algn="l" defTabSz="896214" fontAlgn="base"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ea typeface="Helvetica Neue"/>
              <a:cs typeface="Segoe UI" panose="020B0502040204020203" pitchFamily="34" charset="0"/>
              <a:sym typeface="Helvetica Neue"/>
            </a:endParaRPr>
          </a:p>
          <a:p>
            <a:pPr algn="l" defTabSz="896214" fontAlgn="base"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Segoe UI" panose="020B0502040204020203" pitchFamily="34" charset="0"/>
                <a:sym typeface="Helvetica Neue"/>
              </a:rPr>
              <a:t>The Custom Button</a:t>
            </a:r>
          </a:p>
          <a:p>
            <a:pPr algn="l" defTabSz="896214" fontAlgn="base"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Make your phone more “you” with the Custom Button. You can set it up so that it does one thing when you hold it, and another thing when you double-press it. It’s your shortcut to your </a:t>
            </a:r>
            <a:r>
              <a:rPr lang="en-US" sz="1000" dirty="0" err="1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favourite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 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game, navigating home, asking the AI-powered assistant of your choice weird questions, and more.</a:t>
            </a:r>
            <a:endParaRPr lang="en-US" sz="1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ea typeface="Helvetica Neue"/>
              <a:cs typeface="Segoe UI" panose="020B0502040204020203" pitchFamily="34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4C69B764-DCAB-581D-11F8-418A5E238FD3}"/>
              </a:ext>
            </a:extLst>
          </p:cNvPr>
          <p:cNvSpPr txBox="1"/>
          <p:nvPr/>
        </p:nvSpPr>
        <p:spPr>
          <a:xfrm>
            <a:off x="1259485" y="6457465"/>
            <a:ext cx="75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anrope" pitchFamily="2" charset="0"/>
                <a:ea typeface="Segoe UI" panose="020B0502040204020203" pitchFamily="34" charset="0"/>
                <a:cs typeface="Segoe UI" panose="020B0502040204020203" pitchFamily="34" charset="0"/>
                <a:sym typeface="Helvetica Neue"/>
              </a:rPr>
              <a:t>Neon </a:t>
            </a:r>
          </a:p>
          <a:p>
            <a:pPr marL="0" marR="0" lvl="0" indent="0" algn="ctr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anrope" pitchFamily="2" charset="0"/>
                <a:ea typeface="Segoe UI" panose="020B0502040204020203" pitchFamily="34" charset="0"/>
                <a:cs typeface="Segoe UI" panose="020B0502040204020203" pitchFamily="34" charset="0"/>
                <a:sym typeface="Helvetica Neue"/>
              </a:rPr>
              <a:t>Pink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12A126-EA92-1E9C-90B1-EAFC2F5B73BF}"/>
              </a:ext>
            </a:extLst>
          </p:cNvPr>
          <p:cNvSpPr txBox="1"/>
          <p:nvPr/>
        </p:nvSpPr>
        <p:spPr>
          <a:xfrm>
            <a:off x="310634" y="361194"/>
            <a:ext cx="3573353" cy="233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19" rIns="45719" bIns="45719">
            <a:noAutofit/>
          </a:bodyPr>
          <a:lstStyle>
            <a:lvl1pPr algn="l" defTabSz="1828800">
              <a:lnSpc>
                <a:spcPct val="80000"/>
              </a:lnSpc>
              <a:defRPr sz="10000">
                <a:solidFill>
                  <a:srgbClr val="0E0C0A"/>
                </a:solidFill>
                <a:latin typeface="Manrope ExtraLight ExtraBold"/>
                <a:ea typeface="Manrope ExtraLight ExtraBold"/>
                <a:cs typeface="Manrope ExtraLight ExtraBold"/>
                <a:sym typeface="Manrope ExtraLight Extra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>
                <a:ln>
                  <a:noFill/>
                </a:ln>
                <a:solidFill>
                  <a:srgbClr val="0E0C0A"/>
                </a:solidFill>
                <a:effectLst/>
                <a:uLnTx/>
                <a:uFillTx/>
                <a:latin typeface="Manrope ExtraBold" pitchFamily="2" charset="0"/>
                <a:sym typeface="Manrope ExtraLight ExtraBold"/>
              </a:rPr>
              <a:t>WHOEVER SAID SKY IS THE LIMIT?</a:t>
            </a:r>
          </a:p>
        </p:txBody>
      </p:sp>
      <p:graphicFrame>
        <p:nvGraphicFramePr>
          <p:cNvPr id="5" name="Group 44">
            <a:extLst>
              <a:ext uri="{FF2B5EF4-FFF2-40B4-BE49-F238E27FC236}">
                <a16:creationId xmlns:a16="http://schemas.microsoft.com/office/drawing/2014/main" id="{9A6EC9F1-F215-F144-6CDB-71035FC36E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692874"/>
              </p:ext>
            </p:extLst>
          </p:nvPr>
        </p:nvGraphicFramePr>
        <p:xfrm>
          <a:off x="7847315" y="605680"/>
          <a:ext cx="4186028" cy="45225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19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6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7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Band: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2G: 850, 900, 1800, 1900 | 3G: 1, 2, 4, 5, 8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4G:  1, 2, 3, 4, 5, 7, 8, 12, 13, 17, 20, 25, 26, 28, 32, 38, 40, 41, 66, 71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5G</a:t>
                      </a:r>
                      <a:r>
                        <a:rPr lang="en-US" sz="700" b="0" i="0" kern="1200" baseline="300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2</a:t>
                      </a:r>
                      <a:r>
                        <a:rPr lang="en-US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SA+NSA: n1, n2, n3, n5, n7, n8, n20, n25, n28, n38, n40, n41, n48, n66, n71, n77, n78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0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OS: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Android™ 14</a:t>
                      </a:r>
                      <a:endParaRPr lang="en-GB" sz="700" b="0" i="0" dirty="0">
                        <a:solidFill>
                          <a:schemeClr val="tx1"/>
                        </a:solidFill>
                        <a:effectLst/>
                        <a:latin typeface="Manrope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003575"/>
                  </a:ext>
                </a:extLst>
              </a:tr>
              <a:tr h="2151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CPU: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700" b="0" i="0" kern="120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Snapdragon</a:t>
                      </a:r>
                      <a:r>
                        <a:rPr lang="it-IT" sz="700" b="0" i="0" kern="120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® 7s </a:t>
                      </a:r>
                      <a:r>
                        <a:rPr lang="it-IT" sz="700" b="0" i="0" kern="120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Gen</a:t>
                      </a:r>
                      <a:r>
                        <a:rPr lang="it-IT" sz="700" b="0" i="0" kern="120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2</a:t>
                      </a:r>
                      <a:endParaRPr lang="en-GB" sz="700" b="0" i="0" kern="1200">
                        <a:solidFill>
                          <a:schemeClr val="tx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7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Memory </a:t>
                      </a:r>
                      <a:b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</a:b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and storage: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8/128 GB</a:t>
                      </a:r>
                      <a:r>
                        <a:rPr lang="nn-NO" altLang="zh-TW" sz="700" b="0" i="0" kern="1200" baseline="300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3</a:t>
                      </a:r>
                      <a:r>
                        <a:rPr lang="nn-NO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, 8/256GB</a:t>
                      </a:r>
                      <a:r>
                        <a:rPr lang="nn-NO" altLang="zh-TW" sz="700" b="0" i="0" kern="1200" baseline="300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3</a:t>
                      </a:r>
                      <a:r>
                        <a:rPr lang="nn-NO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, 12/256GB</a:t>
                      </a:r>
                      <a:r>
                        <a:rPr lang="nn-NO" altLang="zh-TW" sz="700" b="0" i="0" kern="1200" baseline="300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3 </a:t>
                      </a:r>
                      <a:r>
                        <a:rPr lang="nn-NO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| Micro SD </a:t>
                      </a:r>
                      <a:r>
                        <a:rPr lang="nn-NO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card</a:t>
                      </a:r>
                      <a:r>
                        <a:rPr lang="nn-NO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 </a:t>
                      </a:r>
                      <a:r>
                        <a:rPr lang="nn-NO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support</a:t>
                      </a:r>
                      <a:r>
                        <a:rPr lang="nn-NO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up to 1GB | </a:t>
                      </a:r>
                      <a:r>
                        <a:rPr lang="nn-NO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Google Drive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51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Display: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altLang="zh-CN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6.55” FHD+ 20:9  (1080 x 2400) | 144Hz </a:t>
                      </a:r>
                      <a:r>
                        <a:rPr lang="fi-FI" altLang="zh-CN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refresh</a:t>
                      </a:r>
                      <a:r>
                        <a:rPr lang="fi-FI" altLang="zh-CN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</a:t>
                      </a:r>
                      <a:r>
                        <a:rPr lang="fi-FI" altLang="zh-CN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rate</a:t>
                      </a:r>
                      <a:r>
                        <a:rPr lang="fi-FI" altLang="zh-CN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 </a:t>
                      </a:r>
                      <a:r>
                        <a:rPr lang="fi-FI" altLang="zh-CN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Brightness</a:t>
                      </a:r>
                      <a:r>
                        <a:rPr lang="fi-FI" altLang="zh-CN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1000 </a:t>
                      </a:r>
                      <a:r>
                        <a:rPr lang="fi-FI" altLang="zh-CN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nits</a:t>
                      </a:r>
                      <a:r>
                        <a:rPr lang="fi-FI" altLang="zh-CN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NTCS 100% | </a:t>
                      </a:r>
                      <a:r>
                        <a:rPr lang="fi-FI" altLang="zh-CN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Corning</a:t>
                      </a:r>
                      <a:r>
                        <a:rPr lang="fi-FI" altLang="zh-CN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® Gorilla® </a:t>
                      </a:r>
                      <a:r>
                        <a:rPr lang="fi-FI" altLang="zh-CN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Glass</a:t>
                      </a:r>
                      <a:r>
                        <a:rPr lang="fi-FI" altLang="zh-CN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3 | </a:t>
                      </a:r>
                      <a:r>
                        <a:rPr lang="fi-FI" altLang="zh-CN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Miracast</a:t>
                      </a:r>
                      <a:endParaRPr lang="fi-FI" altLang="zh-CN" sz="700" b="0" i="0" kern="1200" dirty="0">
                        <a:solidFill>
                          <a:schemeClr val="tx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2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Camera </a:t>
                      </a:r>
                      <a:b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</a:b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and flash: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Main: 108 MP OIS AF Main + 13 MP FF Ultrawide + 50 MP Telephoto | Flash | | Front: 50MP AF with eye-tracking focus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Features:  Hybrid OIS+EIS | 50mm Portrait mode | Night mode 3.0 | 0.5x to 4x zoom | AI Portrait | UW and Tele Capture Fusion | Selfie Gestures| Selfie </a:t>
                      </a:r>
                      <a:r>
                        <a:rPr lang="en-GB" sz="700" b="0" i="0" kern="1200" noProof="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Slo-mo</a:t>
                      </a:r>
                      <a:r>
                        <a:rPr lang="en-GB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4K video capture | OZO Spatial Audio capture with wind-noise cancellatio</a:t>
                      </a:r>
                      <a:r>
                        <a:rPr lang="en-GB" altLang="zh-CN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3781036"/>
                  </a:ext>
                </a:extLst>
              </a:tr>
              <a:tr h="3937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Connectivity: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802.11 b/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g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/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n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/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ac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/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ax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/6e (2x2 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MiMo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) | Bluetooth® 5.2 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with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LE Audio | GPS; A-GPS, Galileo L1/L5 dual band, GLONASS, BDS | Ambient light 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sensor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Proximity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sensor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Accelerometer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(G-sensor 6-axis) | E-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compass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Barometer | NFC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185762"/>
                  </a:ext>
                </a:extLst>
              </a:tr>
              <a:tr h="3187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Battery: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4600mAh</a:t>
                      </a:r>
                      <a:r>
                        <a:rPr lang="en-US" altLang="zh-TW" sz="700" b="0" i="0" kern="1200" baseline="300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4</a:t>
                      </a:r>
                      <a:r>
                        <a:rPr lang="en-US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|&gt;80% after 800 charging cycles</a:t>
                      </a:r>
                      <a:r>
                        <a:rPr lang="en-US" altLang="zh-TW" sz="700" b="0" i="0" kern="1200" baseline="300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5</a:t>
                      </a:r>
                      <a:r>
                        <a:rPr lang="en-US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Up to 48-hours battery life</a:t>
                      </a:r>
                      <a:r>
                        <a:rPr lang="en-US" altLang="zh-TW" sz="700" b="0" i="0" kern="1200" baseline="300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6</a:t>
                      </a:r>
                      <a:r>
                        <a:rPr lang="en-US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</a:t>
                      </a:r>
                      <a:r>
                        <a:rPr lang="en-GB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33W charging support (QC4.0 and PD3.0 PPS compatible) | 15W magnetic wireless charging | 5W reverse wireless charging  | Qi2 certified</a:t>
                      </a:r>
                      <a:endParaRPr lang="en-GB" sz="700" b="0" i="0" strike="sngStrike" kern="1200" dirty="0"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I/O: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USB</a:t>
                      </a:r>
                      <a:r>
                        <a:rPr lang="en-GB" sz="700" b="0" i="0" kern="1200" noProof="0" dirty="0">
                          <a:solidFill>
                            <a:srgbClr val="FF0000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</a:t>
                      </a:r>
                      <a:r>
                        <a:rPr lang="en-GB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Type-C™ (USB 2.0) </a:t>
                      </a:r>
                      <a:r>
                        <a:rPr lang="pt-BR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| </a:t>
                      </a:r>
                      <a:r>
                        <a:rPr lang="pt-BR" altLang="zh-TW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Analog</a:t>
                      </a:r>
                      <a:r>
                        <a:rPr lang="pt-BR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</a:t>
                      </a:r>
                      <a:r>
                        <a:rPr lang="pt-BR" altLang="zh-TW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audio</a:t>
                      </a:r>
                      <a:r>
                        <a:rPr lang="pt-BR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output | OTG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0015360"/>
                  </a:ext>
                </a:extLst>
              </a:tr>
              <a:tr h="2270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Dimensions: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159.84 * 75.66 * 8.9 mm | Weight 209.5g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0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SIM slot: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Nano SIM + Nano SIM/Micro SD Card slot (3-in-2) | </a:t>
                      </a:r>
                      <a:r>
                        <a:rPr lang="en-US" altLang="zh-TW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eSIM</a:t>
                      </a:r>
                      <a:endParaRPr lang="zh-TW" altLang="en-US" sz="700" b="0" i="0" kern="1200" dirty="0">
                        <a:solidFill>
                          <a:schemeClr val="tx1"/>
                        </a:solidFill>
                        <a:effectLst/>
                        <a:latin typeface="Manrope" pitchFamily="2" charset="0"/>
                        <a:ea typeface="+mn-ea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435360"/>
                  </a:ext>
                </a:extLst>
              </a:tr>
              <a:tr h="4410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Other: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Gen2 repairability with display, back cover, battery and charging port repairs through iFixit</a:t>
                      </a:r>
                      <a:r>
                        <a:rPr lang="en-GB" sz="700" b="0" i="0" kern="1200" baseline="300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1</a:t>
                      </a:r>
                      <a:r>
                        <a:rPr lang="en-GB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100% recycled AL frame | Stereo speakers | HAC2019 | IP54 | Programmable Custom Button and Power Button | Biometric face unlock | Side fingerprint sensor | </a:t>
                      </a:r>
                      <a:r>
                        <a:rPr lang="en-GB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aptX</a:t>
                      </a:r>
                      <a:r>
                        <a:rPr lang="en-GB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Adaptive R2.1 HQ &amp; Gaming, </a:t>
                      </a:r>
                      <a:r>
                        <a:rPr lang="en-GB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aptX</a:t>
                      </a:r>
                      <a:r>
                        <a:rPr lang="en-GB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HD, </a:t>
                      </a:r>
                      <a:r>
                        <a:rPr lang="en-GB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aptX</a:t>
                      </a:r>
                      <a:r>
                        <a:rPr lang="en-GB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Classic | OZO Payback | Android Enterprise Recommended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6971448"/>
                  </a:ext>
                </a:extLst>
              </a:tr>
            </a:tbl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id="{4BECB0D6-0895-C327-A9CA-BD42A02AEEED}"/>
              </a:ext>
            </a:extLst>
          </p:cNvPr>
          <p:cNvSpPr/>
          <p:nvPr/>
        </p:nvSpPr>
        <p:spPr bwMode="auto">
          <a:xfrm>
            <a:off x="1106392" y="6468991"/>
            <a:ext cx="275993" cy="284356"/>
          </a:xfrm>
          <a:prstGeom prst="ellipse">
            <a:avLst/>
          </a:prstGeom>
          <a:solidFill>
            <a:srgbClr val="FEAEE2"/>
          </a:solidFill>
          <a:ln w="9525" cap="flat" cmpd="sng" algn="ctr">
            <a:solidFill>
              <a:srgbClr val="A4A4A4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Nokia Pure Text" panose="020B0504040602060303" pitchFamily="34" charset="0"/>
              <a:ea typeface="Helvetica Neue"/>
              <a:cs typeface="Segoe UI" pitchFamily="34" charset="0"/>
              <a:sym typeface="Helvetica Neue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5A0DA1C-6AE3-2D74-D9DD-92DA5AF82C79}"/>
              </a:ext>
            </a:extLst>
          </p:cNvPr>
          <p:cNvSpPr/>
          <p:nvPr/>
        </p:nvSpPr>
        <p:spPr>
          <a:xfrm>
            <a:off x="7753884" y="5301650"/>
            <a:ext cx="4347535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8727">
              <a:defRPr/>
            </a:pP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TM and © 2024 HMD Global.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All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rights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reserved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.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Snapdragon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is a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product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of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Qualcomm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Technologies, Inc. and/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or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its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subsidiaries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.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Snapdragon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is a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trademark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or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registered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trademark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of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Qualcomm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Incorporated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. Android and Google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Drive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are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trademarks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of Google LLC. OZO is a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trademark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of Nokia Technologies Oy.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Variations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on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offering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may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apply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.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Check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local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availability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.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All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specifications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,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features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and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other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product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information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provided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are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subject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to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change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without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notice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.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All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images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are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for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illustrative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purposes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only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.</a:t>
            </a:r>
            <a:endParaRPr kumimoji="0" lang="fi-FI" sz="600" b="0" i="0" u="none" strike="noStrike" kern="0" cap="none" spc="0" normalizeH="0" baseline="3000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Manrope" pitchFamily="2" charset="0"/>
              <a:ea typeface="Nokia Pure Text" panose="020B0504040602060303" pitchFamily="34" charset="0"/>
              <a:cs typeface="Nokia Pure Text" panose="020B0504040602060303" pitchFamily="34" charset="0"/>
              <a:sym typeface="Helvetica Neue"/>
            </a:endParaRPr>
          </a:p>
          <a:p>
            <a:pPr defTabSz="878727">
              <a:defRPr/>
            </a:pPr>
            <a:r>
              <a:rPr kumimoji="0" lang="en-SG" sz="600" b="0" i="0" u="none" strike="noStrike" kern="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1</a:t>
            </a:r>
            <a:r>
              <a:rPr kumimoji="0" lang="en-SG" sz="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Self-repair support available through </a:t>
            </a:r>
            <a:r>
              <a:rPr kumimoji="0" lang="en-SG" sz="6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iFixit</a:t>
            </a:r>
            <a:r>
              <a:rPr kumimoji="0" lang="en-SG" sz="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in select markets. Details available at </a:t>
            </a:r>
            <a:r>
              <a:rPr kumimoji="0" lang="en-SG" sz="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  <a:hlinkClick r:id="rId4"/>
              </a:rPr>
              <a:t>https://www.hmd.com/self-repair</a:t>
            </a:r>
            <a:r>
              <a:rPr kumimoji="0" lang="en-SG" sz="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 </a:t>
            </a:r>
            <a:r>
              <a:rPr kumimoji="0" lang="en-SG" sz="600" b="0" i="0" u="none" strike="noStrike" kern="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2</a:t>
            </a:r>
            <a:r>
              <a:rPr kumimoji="0" lang="en-SG" sz="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5G coverage is limited and might not be supported by your network service provider. Actual speed depends on network and other factors. </a:t>
            </a:r>
            <a:r>
              <a:rPr kumimoji="0" lang="en-SG" sz="600" b="0" i="0" u="none" strike="noStrike" kern="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3</a:t>
            </a:r>
            <a:r>
              <a:rPr kumimoji="0" lang="en-SG" sz="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Pre-installed system software and apps use a significant part of memory space. </a:t>
            </a:r>
            <a:r>
              <a:rPr lang="en-US" altLang="zh-TW" sz="600" baseline="30000" dirty="0"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4</a:t>
            </a:r>
            <a:r>
              <a:rPr lang="en-US" sz="600" kern="0" dirty="0">
                <a:solidFill>
                  <a:srgbClr val="505050"/>
                </a:solidFill>
                <a:latin typeface="Manrope" pitchFamily="2" charset="0"/>
              </a:rPr>
              <a:t>Battery has limited recharge cycles and battery capacity reduces over time. Eventually the battery may need to be replaced. </a:t>
            </a:r>
            <a:r>
              <a:rPr lang="en-SG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.</a:t>
            </a:r>
            <a:r>
              <a:rPr lang="fi-FI" sz="600" kern="0" baseline="3000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5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Battery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has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been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tested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by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HMD Global to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maintain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at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least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80% of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its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original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capacity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after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800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full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charging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cycles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. </a:t>
            </a:r>
            <a:r>
              <a:rPr kumimoji="0" lang="en-SG" sz="600" b="0" i="0" u="none" strike="noStrike" kern="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6</a:t>
            </a:r>
            <a:r>
              <a:rPr kumimoji="0" lang="en-SG" sz="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Battery testing was conducted by HMD Global Oy using a real-life usage test. Testing included cycles combining 30 minutes of active usage and 2 hours of idle time with a new battery, starting from 100% battery charge until the device powered off. Usage included e.g., gaming, video streaming, video playback, calling, browsing, and data transfer. Testing was conducted with normal device settings in a lit indoor environment.</a:t>
            </a:r>
            <a:endParaRPr kumimoji="0" lang="fi-FI" sz="6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Manrope" pitchFamily="2" charset="0"/>
              <a:ea typeface="Nokia Pure Text" panose="020B0504040602060303" pitchFamily="34" charset="0"/>
              <a:cs typeface="Nokia Pure Text" panose="020B0504040602060303" pitchFamily="34" charset="0"/>
              <a:sym typeface="Helvetica Neue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C7626C55-2DD5-FD06-33F4-BF6A83355C63}"/>
              </a:ext>
            </a:extLst>
          </p:cNvPr>
          <p:cNvSpPr txBox="1"/>
          <p:nvPr/>
        </p:nvSpPr>
        <p:spPr>
          <a:xfrm>
            <a:off x="296734" y="6495753"/>
            <a:ext cx="7528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anrope" pitchFamily="2" charset="0"/>
                <a:ea typeface="Segoe UI" panose="020B0502040204020203" pitchFamily="34" charset="0"/>
                <a:cs typeface="Segoe UI" panose="020B0502040204020203" pitchFamily="34" charset="0"/>
                <a:sym typeface="Helvetica Neue"/>
              </a:rPr>
              <a:t>Colours: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D702CF3-D0D6-66CC-6AB0-5D55B3E453A3}"/>
              </a:ext>
            </a:extLst>
          </p:cNvPr>
          <p:cNvSpPr txBox="1"/>
          <p:nvPr/>
        </p:nvSpPr>
        <p:spPr>
          <a:xfrm>
            <a:off x="4130564" y="5150387"/>
            <a:ext cx="3573353" cy="233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19" rIns="45719" bIns="45719">
            <a:noAutofit/>
          </a:bodyPr>
          <a:lstStyle>
            <a:lvl1pPr algn="l" defTabSz="1828800">
              <a:lnSpc>
                <a:spcPct val="80000"/>
              </a:lnSpc>
              <a:defRPr sz="10000">
                <a:solidFill>
                  <a:srgbClr val="0E0C0A"/>
                </a:solidFill>
                <a:latin typeface="Manrope ExtraLight ExtraBold"/>
                <a:ea typeface="Manrope ExtraLight ExtraBold"/>
                <a:cs typeface="Manrope ExtraLight ExtraBold"/>
                <a:sym typeface="Manrope ExtraLight Extra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 ExtraBold" pitchFamily="2" charset="0"/>
                <a:sym typeface="Manrope ExtraLight ExtraBold"/>
              </a:rPr>
              <a:t>HMD SKYLINE</a:t>
            </a:r>
          </a:p>
        </p:txBody>
      </p:sp>
      <p:sp>
        <p:nvSpPr>
          <p:cNvPr id="6" name="Graphic 5">
            <a:extLst>
              <a:ext uri="{FF2B5EF4-FFF2-40B4-BE49-F238E27FC236}">
                <a16:creationId xmlns:a16="http://schemas.microsoft.com/office/drawing/2014/main" id="{3BE71A4B-9071-7632-D007-AC60D3ECBA6B}"/>
              </a:ext>
            </a:extLst>
          </p:cNvPr>
          <p:cNvSpPr/>
          <p:nvPr/>
        </p:nvSpPr>
        <p:spPr>
          <a:xfrm>
            <a:off x="11403559" y="284735"/>
            <a:ext cx="508337" cy="217816"/>
          </a:xfrm>
          <a:custGeom>
            <a:avLst/>
            <a:gdLst>
              <a:gd name="connsiteX0" fmla="*/ 5649159 w 7250191"/>
              <a:gd name="connsiteY0" fmla="*/ 0 h 3106608"/>
              <a:gd name="connsiteX1" fmla="*/ 5150025 w 7250191"/>
              <a:gd name="connsiteY1" fmla="*/ 0 h 3106608"/>
              <a:gd name="connsiteX2" fmla="*/ 4778002 w 7250191"/>
              <a:gd name="connsiteY2" fmla="*/ 0 h 3106608"/>
              <a:gd name="connsiteX3" fmla="*/ 4502730 w 7250191"/>
              <a:gd name="connsiteY3" fmla="*/ 0 h 3106608"/>
              <a:gd name="connsiteX4" fmla="*/ 3529965 w 7250191"/>
              <a:gd name="connsiteY4" fmla="*/ 1638081 h 3106608"/>
              <a:gd name="connsiteX5" fmla="*/ 2475429 w 7250191"/>
              <a:gd name="connsiteY5" fmla="*/ 0 h 3106608"/>
              <a:gd name="connsiteX6" fmla="*/ 1825300 w 7250191"/>
              <a:gd name="connsiteY6" fmla="*/ 0 h 3106608"/>
              <a:gd name="connsiteX7" fmla="*/ 1825300 w 7250191"/>
              <a:gd name="connsiteY7" fmla="*/ 235515 h 3106608"/>
              <a:gd name="connsiteX8" fmla="*/ 1825300 w 7250191"/>
              <a:gd name="connsiteY8" fmla="*/ 1261743 h 3106608"/>
              <a:gd name="connsiteX9" fmla="*/ 685752 w 7250191"/>
              <a:gd name="connsiteY9" fmla="*/ 1261743 h 3106608"/>
              <a:gd name="connsiteX10" fmla="*/ 685752 w 7250191"/>
              <a:gd name="connsiteY10" fmla="*/ 0 h 3106608"/>
              <a:gd name="connsiteX11" fmla="*/ 0 w 7250191"/>
              <a:gd name="connsiteY11" fmla="*/ 0 h 3106608"/>
              <a:gd name="connsiteX12" fmla="*/ 0 w 7250191"/>
              <a:gd name="connsiteY12" fmla="*/ 3106608 h 3106608"/>
              <a:gd name="connsiteX13" fmla="*/ 685752 w 7250191"/>
              <a:gd name="connsiteY13" fmla="*/ 3106608 h 3106608"/>
              <a:gd name="connsiteX14" fmla="*/ 685752 w 7250191"/>
              <a:gd name="connsiteY14" fmla="*/ 1807636 h 3106608"/>
              <a:gd name="connsiteX15" fmla="*/ 1825300 w 7250191"/>
              <a:gd name="connsiteY15" fmla="*/ 1807636 h 3106608"/>
              <a:gd name="connsiteX16" fmla="*/ 1825300 w 7250191"/>
              <a:gd name="connsiteY16" fmla="*/ 2518226 h 3106608"/>
              <a:gd name="connsiteX17" fmla="*/ 1825300 w 7250191"/>
              <a:gd name="connsiteY17" fmla="*/ 3106608 h 3106608"/>
              <a:gd name="connsiteX18" fmla="*/ 2508218 w 7250191"/>
              <a:gd name="connsiteY18" fmla="*/ 3106608 h 3106608"/>
              <a:gd name="connsiteX19" fmla="*/ 2508218 w 7250191"/>
              <a:gd name="connsiteY19" fmla="*/ 1200234 h 3106608"/>
              <a:gd name="connsiteX20" fmla="*/ 3336870 w 7250191"/>
              <a:gd name="connsiteY20" fmla="*/ 2466429 h 3106608"/>
              <a:gd name="connsiteX21" fmla="*/ 3694724 w 7250191"/>
              <a:gd name="connsiteY21" fmla="*/ 2466429 h 3106608"/>
              <a:gd name="connsiteX22" fmla="*/ 4514064 w 7250191"/>
              <a:gd name="connsiteY22" fmla="*/ 1195379 h 3106608"/>
              <a:gd name="connsiteX23" fmla="*/ 4502325 w 7250191"/>
              <a:gd name="connsiteY23" fmla="*/ 3106608 h 3106608"/>
              <a:gd name="connsiteX24" fmla="*/ 4777597 w 7250191"/>
              <a:gd name="connsiteY24" fmla="*/ 3106608 h 3106608"/>
              <a:gd name="connsiteX25" fmla="*/ 5149620 w 7250191"/>
              <a:gd name="connsiteY25" fmla="*/ 3106608 h 3106608"/>
              <a:gd name="connsiteX26" fmla="*/ 5649159 w 7250191"/>
              <a:gd name="connsiteY26" fmla="*/ 3106608 h 3106608"/>
              <a:gd name="connsiteX27" fmla="*/ 7250192 w 7250191"/>
              <a:gd name="connsiteY27" fmla="*/ 1553102 h 3106608"/>
              <a:gd name="connsiteX28" fmla="*/ 5649159 w 7250191"/>
              <a:gd name="connsiteY28" fmla="*/ 0 h 3106608"/>
              <a:gd name="connsiteX29" fmla="*/ 5620822 w 7250191"/>
              <a:gd name="connsiteY29" fmla="*/ 2574879 h 3106608"/>
              <a:gd name="connsiteX30" fmla="*/ 5201841 w 7250191"/>
              <a:gd name="connsiteY30" fmla="*/ 2574879 h 3106608"/>
              <a:gd name="connsiteX31" fmla="*/ 5201841 w 7250191"/>
              <a:gd name="connsiteY31" fmla="*/ 532134 h 3106608"/>
              <a:gd name="connsiteX32" fmla="*/ 5620822 w 7250191"/>
              <a:gd name="connsiteY32" fmla="*/ 532134 h 3106608"/>
              <a:gd name="connsiteX33" fmla="*/ 6501289 w 7250191"/>
              <a:gd name="connsiteY33" fmla="*/ 1553506 h 3106608"/>
              <a:gd name="connsiteX34" fmla="*/ 5620822 w 7250191"/>
              <a:gd name="connsiteY34" fmla="*/ 2574879 h 310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250191" h="3106608">
                <a:moveTo>
                  <a:pt x="5649159" y="0"/>
                </a:moveTo>
                <a:lnTo>
                  <a:pt x="5150025" y="0"/>
                </a:lnTo>
                <a:lnTo>
                  <a:pt x="4778002" y="0"/>
                </a:lnTo>
                <a:lnTo>
                  <a:pt x="4502730" y="0"/>
                </a:lnTo>
                <a:lnTo>
                  <a:pt x="3529965" y="1638081"/>
                </a:lnTo>
                <a:lnTo>
                  <a:pt x="2475429" y="0"/>
                </a:lnTo>
                <a:lnTo>
                  <a:pt x="1825300" y="0"/>
                </a:lnTo>
                <a:lnTo>
                  <a:pt x="1825300" y="235515"/>
                </a:lnTo>
                <a:lnTo>
                  <a:pt x="1825300" y="1261743"/>
                </a:lnTo>
                <a:lnTo>
                  <a:pt x="685752" y="1261743"/>
                </a:lnTo>
                <a:lnTo>
                  <a:pt x="685752" y="0"/>
                </a:lnTo>
                <a:lnTo>
                  <a:pt x="0" y="0"/>
                </a:lnTo>
                <a:lnTo>
                  <a:pt x="0" y="3106608"/>
                </a:lnTo>
                <a:lnTo>
                  <a:pt x="685752" y="3106608"/>
                </a:lnTo>
                <a:lnTo>
                  <a:pt x="685752" y="1807636"/>
                </a:lnTo>
                <a:lnTo>
                  <a:pt x="1825300" y="1807636"/>
                </a:lnTo>
                <a:lnTo>
                  <a:pt x="1825300" y="2518226"/>
                </a:lnTo>
                <a:lnTo>
                  <a:pt x="1825300" y="3106608"/>
                </a:lnTo>
                <a:lnTo>
                  <a:pt x="2508218" y="3106608"/>
                </a:lnTo>
                <a:lnTo>
                  <a:pt x="2508218" y="1200234"/>
                </a:lnTo>
                <a:lnTo>
                  <a:pt x="3336870" y="2466429"/>
                </a:lnTo>
                <a:lnTo>
                  <a:pt x="3694724" y="2466429"/>
                </a:lnTo>
                <a:lnTo>
                  <a:pt x="4514064" y="1195379"/>
                </a:lnTo>
                <a:lnTo>
                  <a:pt x="4502325" y="3106608"/>
                </a:lnTo>
                <a:lnTo>
                  <a:pt x="4777597" y="3106608"/>
                </a:lnTo>
                <a:lnTo>
                  <a:pt x="5149620" y="3106608"/>
                </a:lnTo>
                <a:lnTo>
                  <a:pt x="5649159" y="3106608"/>
                </a:lnTo>
                <a:cubicBezTo>
                  <a:pt x="6604921" y="3106608"/>
                  <a:pt x="7250192" y="2471285"/>
                  <a:pt x="7250192" y="1553102"/>
                </a:cubicBezTo>
                <a:cubicBezTo>
                  <a:pt x="7250192" y="635323"/>
                  <a:pt x="6604921" y="0"/>
                  <a:pt x="5649159" y="0"/>
                </a:cubicBezTo>
                <a:close/>
                <a:moveTo>
                  <a:pt x="5620822" y="2574879"/>
                </a:moveTo>
                <a:lnTo>
                  <a:pt x="5201841" y="2574879"/>
                </a:lnTo>
                <a:lnTo>
                  <a:pt x="5201841" y="532134"/>
                </a:lnTo>
                <a:lnTo>
                  <a:pt x="5620822" y="532134"/>
                </a:lnTo>
                <a:cubicBezTo>
                  <a:pt x="6195251" y="532134"/>
                  <a:pt x="6501289" y="894713"/>
                  <a:pt x="6501289" y="1553506"/>
                </a:cubicBezTo>
                <a:cubicBezTo>
                  <a:pt x="6501289" y="2212300"/>
                  <a:pt x="6195251" y="2574879"/>
                  <a:pt x="5620822" y="2574879"/>
                </a:cubicBezTo>
                <a:close/>
              </a:path>
            </a:pathLst>
          </a:custGeom>
          <a:solidFill>
            <a:schemeClr val="tx1"/>
          </a:solidFill>
          <a:ln w="4048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198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772DF-0311-83B0-189A-A54DBCE94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rry pink background&#10;&#10;Description automatically generated">
            <a:extLst>
              <a:ext uri="{FF2B5EF4-FFF2-40B4-BE49-F238E27FC236}">
                <a16:creationId xmlns:a16="http://schemas.microsoft.com/office/drawing/2014/main" id="{D2223F35-6098-8076-9147-CE4741F4FF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1608937" y="-19367"/>
            <a:ext cx="10613752" cy="6877367"/>
          </a:xfrm>
          <a:prstGeom prst="rect">
            <a:avLst/>
          </a:prstGeom>
        </p:spPr>
      </p:pic>
      <p:pic>
        <p:nvPicPr>
          <p:cNvPr id="24" name="Picture 23" descr="A group of cell phones&#10;&#10;Description automatically generated">
            <a:extLst>
              <a:ext uri="{FF2B5EF4-FFF2-40B4-BE49-F238E27FC236}">
                <a16:creationId xmlns:a16="http://schemas.microsoft.com/office/drawing/2014/main" id="{1933A6A2-2413-2006-8742-5EB7DD91B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72" y="15883"/>
            <a:ext cx="93091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1E8B40-F80D-8274-C96B-3B1D52129CCA}"/>
              </a:ext>
            </a:extLst>
          </p:cNvPr>
          <p:cNvSpPr/>
          <p:nvPr/>
        </p:nvSpPr>
        <p:spPr>
          <a:xfrm>
            <a:off x="1" y="0"/>
            <a:ext cx="4089300" cy="6858000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4303725F-E74C-ACF4-E96C-0BB8AEBF581F}"/>
              </a:ext>
            </a:extLst>
          </p:cNvPr>
          <p:cNvSpPr txBox="1"/>
          <p:nvPr/>
        </p:nvSpPr>
        <p:spPr>
          <a:xfrm>
            <a:off x="2193017" y="6005034"/>
            <a:ext cx="752830" cy="82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anrope" pitchFamily="2" charset="0"/>
              <a:ea typeface="Segoe UI" panose="020B0502040204020203" pitchFamily="34" charset="0"/>
              <a:cs typeface="Segoe UI" panose="020B0502040204020203" pitchFamily="34" charset="0"/>
              <a:sym typeface="Helvetica Neue"/>
            </a:endParaRPr>
          </a:p>
          <a:p>
            <a:pPr marL="0" marR="0" lvl="0" indent="0" algn="l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anrope" pitchFamily="2" charset="0"/>
              <a:ea typeface="Segoe UI" panose="020B0502040204020203" pitchFamily="34" charset="0"/>
              <a:cs typeface="Segoe UI" panose="020B0502040204020203" pitchFamily="34" charset="0"/>
              <a:sym typeface="Helvetica Neue"/>
            </a:endParaRPr>
          </a:p>
          <a:p>
            <a:pPr marL="0" marR="0" lvl="0" indent="0" algn="l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anrope" pitchFamily="2" charset="0"/>
              <a:ea typeface="Segoe UI" panose="020B0502040204020203" pitchFamily="34" charset="0"/>
              <a:cs typeface="Segoe UI" panose="020B0502040204020203" pitchFamily="34" charset="0"/>
              <a:sym typeface="Helvetica Neue"/>
            </a:endParaRPr>
          </a:p>
          <a:p>
            <a:pPr marL="0" marR="0" lvl="0" indent="0" algn="ctr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anrope" pitchFamily="2" charset="0"/>
                <a:ea typeface="Segoe UI" panose="020B0502040204020203" pitchFamily="34" charset="0"/>
                <a:cs typeface="Segoe UI" panose="020B0502040204020203" pitchFamily="34" charset="0"/>
                <a:sym typeface="Helvetica Neue"/>
              </a:rPr>
              <a:t>Twisted Black</a:t>
            </a:r>
            <a:endParaRPr lang="en-GB" sz="900">
              <a:latin typeface="Manrope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A0BB6DE-BDA5-7916-A709-4969C4AA990E}"/>
              </a:ext>
            </a:extLst>
          </p:cNvPr>
          <p:cNvSpPr/>
          <p:nvPr/>
        </p:nvSpPr>
        <p:spPr>
          <a:xfrm>
            <a:off x="15372972" y="-447200"/>
            <a:ext cx="1799016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6D8FFE-82DF-DCAA-D477-FA941D497725}"/>
              </a:ext>
            </a:extLst>
          </p:cNvPr>
          <p:cNvSpPr/>
          <p:nvPr/>
        </p:nvSpPr>
        <p:spPr bwMode="auto">
          <a:xfrm>
            <a:off x="1959315" y="6468991"/>
            <a:ext cx="275993" cy="28435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A4A4A4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Nokia Pure Text" panose="020B0504040602060303" pitchFamily="34" charset="0"/>
              <a:ea typeface="Helvetica Neue"/>
              <a:cs typeface="Segoe UI" pitchFamily="34" charset="0"/>
              <a:sym typeface="Helvetica Neue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30AE4CD-F40E-BA39-BD97-75853AB1A2AE}"/>
              </a:ext>
            </a:extLst>
          </p:cNvPr>
          <p:cNvSpPr/>
          <p:nvPr/>
        </p:nvSpPr>
        <p:spPr>
          <a:xfrm>
            <a:off x="7771993" y="582820"/>
            <a:ext cx="4261350" cy="6196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68D569-B878-5433-5C6D-5323C99EEBFB}"/>
              </a:ext>
            </a:extLst>
          </p:cNvPr>
          <p:cNvSpPr txBox="1"/>
          <p:nvPr/>
        </p:nvSpPr>
        <p:spPr>
          <a:xfrm>
            <a:off x="4117798" y="5649682"/>
            <a:ext cx="33091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+mn-lt"/>
              </a:rPr>
              <a:t>Sales package contents: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+mn-lt"/>
              </a:rPr>
              <a:t>Device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+mn-lt"/>
              </a:rPr>
              <a:t>SIM pin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+mn-lt"/>
              </a:rPr>
              <a:t>USB Type-C</a:t>
            </a:r>
            <a:r>
              <a:rPr kumimoji="0" lang="en-US" altLang="zh-CN" sz="9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+mn-lt"/>
              </a:rPr>
              <a:t>™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+mn-lt"/>
              </a:rPr>
              <a:t> to Type-C cable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+mn-lt"/>
              </a:rPr>
              <a:t>Quick Start guide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+mn-lt"/>
              </a:rPr>
              <a:t>Safety Booklet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39B1905-3249-05B5-EF7A-429E591D0853}"/>
              </a:ext>
            </a:extLst>
          </p:cNvPr>
          <p:cNvSpPr txBox="1"/>
          <p:nvPr/>
        </p:nvSpPr>
        <p:spPr>
          <a:xfrm>
            <a:off x="7678716" y="357962"/>
            <a:ext cx="17940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Helvetica Neue"/>
              </a:rPr>
              <a:t>Product specifications</a:t>
            </a:r>
            <a:r>
              <a:rPr kumimoji="0" lang="en-GB" sz="1050" b="0" i="0" u="none" strike="noStrike" kern="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Helvetica Neue"/>
                <a:sym typeface="Helvetica Neue"/>
              </a:rPr>
              <a:t>:</a:t>
            </a:r>
            <a:endParaRPr kumimoji="0" lang="en-FI" sz="105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C50FEA-8E42-5B68-EC4A-236E95ED2076}"/>
              </a:ext>
            </a:extLst>
          </p:cNvPr>
          <p:cNvSpPr txBox="1"/>
          <p:nvPr/>
        </p:nvSpPr>
        <p:spPr>
          <a:xfrm>
            <a:off x="296960" y="786812"/>
            <a:ext cx="3792340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defTabSz="896214" fontAlgn="base"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Segoe UI" panose="020B0502040204020203" pitchFamily="34" charset="0"/>
                <a:sym typeface="Helvetica Neue"/>
              </a:rPr>
              <a:t>Your shots are about to take off</a:t>
            </a:r>
          </a:p>
          <a:p>
            <a:pPr algn="l" defTabSz="896214" fontAlgn="base">
              <a:defRPr/>
            </a:pP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One for the creators; 50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 MP AF selfies with eye-tracking, 108MP Hybrid OIS main camera,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 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 50MP Telephoto for 4x zoom and 13MP UW for the perfect 0.5x selfies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or landscapes. Throw in things like Selfie Gestures, Capture Fusion and 50mm portraits, you’ll be in creator mode in no time.</a:t>
            </a:r>
          </a:p>
          <a:p>
            <a:pPr algn="l" defTabSz="896214" fontAlgn="base">
              <a:defRPr/>
            </a:pPr>
            <a:endParaRPr lang="en-US" sz="1000" dirty="0">
              <a:solidFill>
                <a:schemeClr val="tx1"/>
              </a:solidFill>
              <a:latin typeface="Manrope" pitchFamily="2" charset="0"/>
              <a:ea typeface="Helvetica Neue"/>
              <a:cs typeface="Segoe UI" panose="020B0502040204020203" pitchFamily="34" charset="0"/>
            </a:endParaRPr>
          </a:p>
          <a:p>
            <a:pPr algn="l" defTabSz="896214" fontAlgn="base"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Segoe UI" panose="020B0502040204020203" pitchFamily="34" charset="0"/>
                <a:sym typeface="Helvetica Neue"/>
              </a:rPr>
              <a:t>Just pop the hood and replace a broken screen in minutes</a:t>
            </a:r>
            <a:r>
              <a:rPr kumimoji="0" lang="en-US" sz="1000" b="1" i="0" u="none" strike="noStrike" kern="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Segoe UI" panose="020B0502040204020203" pitchFamily="34" charset="0"/>
                <a:sym typeface="Helvetica Neue"/>
              </a:rPr>
              <a:t>1</a:t>
            </a:r>
            <a:endParaRPr kumimoji="0" lang="en-US" sz="1000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ea typeface="Helvetica Neue"/>
              <a:cs typeface="Segoe UI" panose="020B0502040204020203" pitchFamily="34" charset="0"/>
              <a:sym typeface="Helvetica Neue"/>
            </a:endParaRPr>
          </a:p>
          <a:p>
            <a:pPr algn="l" defTabSz="896214" fontAlgn="base"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Most of us know the feeling of dropping a phone and cracking the screen. With HMD Skyline, it’s not that big of a deal. Its Gen2 repairability basically means that you can just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p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op off the back cover and you’re in.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Best 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of all, the phone looks like it comes from a catwalk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with its stunning, and smart design.  </a:t>
            </a:r>
            <a:endParaRPr lang="en-US" sz="1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ea typeface="Helvetica Neue"/>
              <a:cs typeface="Segoe UI" panose="020B0502040204020203" pitchFamily="34" charset="0"/>
            </a:endParaRPr>
          </a:p>
          <a:p>
            <a:pPr algn="l" defTabSz="896214" fontAlgn="base">
              <a:defRPr/>
            </a:pPr>
            <a:endParaRPr kumimoji="0" lang="en-US" sz="1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ea typeface="Helvetica Neue"/>
              <a:cs typeface="Segoe UI" panose="020B0502040204020203" pitchFamily="34" charset="0"/>
              <a:sym typeface="Helvetica Neue"/>
            </a:endParaRPr>
          </a:p>
          <a:p>
            <a:pPr algn="l" defTabSz="896214" fontAlgn="base">
              <a:defRPr/>
            </a:pPr>
            <a:r>
              <a:rPr lang="en-US" sz="1000" b="1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Now with Detox Mode </a:t>
            </a:r>
            <a:endParaRPr lang="en-US" sz="1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ea typeface="Helvetica Neue"/>
              <a:cs typeface="Segoe UI" panose="020B0502040204020203" pitchFamily="34" charset="0"/>
            </a:endParaRPr>
          </a:p>
          <a:p>
            <a:pPr algn="l" defTabSz="896214" fontAlgn="base"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We can’t turn off all the background noise in your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life but we can help you hit pause and take a moment.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 Activate the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Digital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 Detox Mode to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 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 disable the visibility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of your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 social apps. Don’t worry, they’ll be there when you turn the mode off. Until then, enjoy some time in the real world.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We’ve also added a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 touch more </a:t>
            </a:r>
            <a:r>
              <a:rPr kumimoji="0" lang="en-US" sz="1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zen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 to the rest of your Android™. 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T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he Balance Interface, has a few things moved around to make finding them easier. It even sounds more chill with alarms, notification sounds and ringtones that won’t have you jumping out of your skin.</a:t>
            </a:r>
            <a:endParaRPr lang="en-US" sz="1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/>
              <a:ea typeface="Helvetica Neue"/>
              <a:cs typeface="Segoe UI"/>
            </a:endParaRPr>
          </a:p>
          <a:p>
            <a:pPr algn="l" defTabSz="896214" fontAlgn="base"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ea typeface="Helvetica Neue"/>
              <a:cs typeface="Segoe UI" panose="020B0502040204020203" pitchFamily="34" charset="0"/>
              <a:sym typeface="Helvetica Neue"/>
            </a:endParaRPr>
          </a:p>
          <a:p>
            <a:pPr algn="l" defTabSz="896214" fontAlgn="base"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ea typeface="Helvetica Neue"/>
                <a:cs typeface="Segoe UI" panose="020B0502040204020203" pitchFamily="34" charset="0"/>
                <a:sym typeface="Helvetica Neue"/>
              </a:rPr>
              <a:t>The Custom Button</a:t>
            </a:r>
          </a:p>
          <a:p>
            <a:pPr algn="l" defTabSz="896214" fontAlgn="base"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Make your phone more “you” with the Custom Button. You can set it up so that it does one thing when you hold it, and another thing when you double-press it. It’s your shortcut to your </a:t>
            </a:r>
            <a:r>
              <a:rPr lang="en-US" sz="1000" dirty="0" err="1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favourite</a:t>
            </a:r>
            <a:r>
              <a:rPr lang="en-US" sz="1000" dirty="0">
                <a:solidFill>
                  <a:schemeClr val="tx1"/>
                </a:solidFill>
                <a:latin typeface="Manrope"/>
                <a:ea typeface="Helvetica Neue"/>
                <a:cs typeface="Segoe UI"/>
              </a:rPr>
              <a:t> 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/>
                <a:ea typeface="Helvetica Neue"/>
                <a:cs typeface="Segoe UI"/>
                <a:sym typeface="Helvetica Neue"/>
              </a:rPr>
              <a:t>game, navigating home, asking the AI-powered assistant of your choice weird questions, and more.</a:t>
            </a:r>
            <a:endParaRPr lang="en-US" sz="1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ea typeface="Helvetica Neue"/>
              <a:cs typeface="Segoe UI" panose="020B0502040204020203" pitchFamily="34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4C69B764-DCAB-581D-11F8-418A5E238FD3}"/>
              </a:ext>
            </a:extLst>
          </p:cNvPr>
          <p:cNvSpPr txBox="1"/>
          <p:nvPr/>
        </p:nvSpPr>
        <p:spPr>
          <a:xfrm>
            <a:off x="1259485" y="6457465"/>
            <a:ext cx="75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anrope" pitchFamily="2" charset="0"/>
                <a:ea typeface="Segoe UI" panose="020B0502040204020203" pitchFamily="34" charset="0"/>
                <a:cs typeface="Segoe UI" panose="020B0502040204020203" pitchFamily="34" charset="0"/>
                <a:sym typeface="Helvetica Neue"/>
              </a:rPr>
              <a:t>Neon </a:t>
            </a:r>
          </a:p>
          <a:p>
            <a:pPr marL="0" marR="0" lvl="0" indent="0" algn="ctr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anrope" pitchFamily="2" charset="0"/>
                <a:ea typeface="Segoe UI" panose="020B0502040204020203" pitchFamily="34" charset="0"/>
                <a:cs typeface="Segoe UI" panose="020B0502040204020203" pitchFamily="34" charset="0"/>
                <a:sym typeface="Helvetica Neue"/>
              </a:rPr>
              <a:t>Pink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12A126-EA92-1E9C-90B1-EAFC2F5B73BF}"/>
              </a:ext>
            </a:extLst>
          </p:cNvPr>
          <p:cNvSpPr txBox="1"/>
          <p:nvPr/>
        </p:nvSpPr>
        <p:spPr>
          <a:xfrm>
            <a:off x="310634" y="361194"/>
            <a:ext cx="3573353" cy="233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19" rIns="45719" bIns="45719">
            <a:noAutofit/>
          </a:bodyPr>
          <a:lstStyle>
            <a:lvl1pPr algn="l" defTabSz="1828800">
              <a:lnSpc>
                <a:spcPct val="80000"/>
              </a:lnSpc>
              <a:defRPr sz="10000">
                <a:solidFill>
                  <a:srgbClr val="0E0C0A"/>
                </a:solidFill>
                <a:latin typeface="Manrope ExtraLight ExtraBold"/>
                <a:ea typeface="Manrope ExtraLight ExtraBold"/>
                <a:cs typeface="Manrope ExtraLight ExtraBold"/>
                <a:sym typeface="Manrope ExtraLight Extra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>
                <a:ln>
                  <a:noFill/>
                </a:ln>
                <a:solidFill>
                  <a:srgbClr val="0E0C0A"/>
                </a:solidFill>
                <a:effectLst/>
                <a:uLnTx/>
                <a:uFillTx/>
                <a:latin typeface="Manrope ExtraBold" pitchFamily="2" charset="0"/>
                <a:sym typeface="Manrope ExtraLight ExtraBold"/>
              </a:rPr>
              <a:t>WHOEVER SAID SKY IS THE LIMIT?</a:t>
            </a:r>
          </a:p>
        </p:txBody>
      </p:sp>
      <p:graphicFrame>
        <p:nvGraphicFramePr>
          <p:cNvPr id="5" name="Group 44">
            <a:extLst>
              <a:ext uri="{FF2B5EF4-FFF2-40B4-BE49-F238E27FC236}">
                <a16:creationId xmlns:a16="http://schemas.microsoft.com/office/drawing/2014/main" id="{9A6EC9F1-F215-F144-6CDB-71035FC36E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0313"/>
              </p:ext>
            </p:extLst>
          </p:nvPr>
        </p:nvGraphicFramePr>
        <p:xfrm>
          <a:off x="7847315" y="605680"/>
          <a:ext cx="4186028" cy="45225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19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6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7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Band: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2G: 850, 900, 1800, 1900 | 3G: 1, 2, 4, 5, 8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4G:  1, 2, 3, 4, 5, 7, 8, 12, 13, 17, 20, 25, 26, 28, 32, 38, 40, 41, 66, 71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5G</a:t>
                      </a:r>
                      <a:r>
                        <a:rPr lang="en-US" sz="700" b="0" i="0" kern="1200" baseline="300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2</a:t>
                      </a:r>
                      <a:r>
                        <a:rPr lang="en-US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SA+NSA: n1, n2, n3, n5, n7, n8, n20, n25, n28, n38, n40, n41, n48, n66, n71, n77, n78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0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OS: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Android™ 14</a:t>
                      </a:r>
                      <a:endParaRPr lang="en-GB" sz="700" b="0" i="0" dirty="0">
                        <a:solidFill>
                          <a:schemeClr val="tx1"/>
                        </a:solidFill>
                        <a:effectLst/>
                        <a:latin typeface="Manrope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003575"/>
                  </a:ext>
                </a:extLst>
              </a:tr>
              <a:tr h="2151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CPU: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700" b="0" i="0" kern="120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Snapdragon</a:t>
                      </a:r>
                      <a:r>
                        <a:rPr lang="it-IT" sz="700" b="0" i="0" kern="120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® 7s </a:t>
                      </a:r>
                      <a:r>
                        <a:rPr lang="it-IT" sz="700" b="0" i="0" kern="120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Gen</a:t>
                      </a:r>
                      <a:r>
                        <a:rPr lang="it-IT" sz="700" b="0" i="0" kern="120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2</a:t>
                      </a:r>
                      <a:endParaRPr lang="en-GB" sz="700" b="0" i="0" kern="1200">
                        <a:solidFill>
                          <a:schemeClr val="tx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7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Memory </a:t>
                      </a:r>
                      <a:b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</a:b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and storage: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8/128 GB</a:t>
                      </a:r>
                      <a:r>
                        <a:rPr lang="nn-NO" altLang="zh-TW" sz="700" b="0" i="0" kern="1200" baseline="300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3</a:t>
                      </a:r>
                      <a:r>
                        <a:rPr lang="nn-NO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, 8/256GB</a:t>
                      </a:r>
                      <a:r>
                        <a:rPr lang="nn-NO" altLang="zh-TW" sz="700" b="0" i="0" kern="1200" baseline="300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3</a:t>
                      </a:r>
                      <a:r>
                        <a:rPr lang="nn-NO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, 12/256GB</a:t>
                      </a:r>
                      <a:r>
                        <a:rPr lang="nn-NO" altLang="zh-TW" sz="700" b="0" i="0" kern="1200" baseline="300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3 </a:t>
                      </a:r>
                      <a:r>
                        <a:rPr lang="nn-NO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| Micro SD </a:t>
                      </a:r>
                      <a:r>
                        <a:rPr lang="nn-NO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card</a:t>
                      </a:r>
                      <a:r>
                        <a:rPr lang="nn-NO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 </a:t>
                      </a:r>
                      <a:r>
                        <a:rPr lang="nn-NO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support</a:t>
                      </a:r>
                      <a:r>
                        <a:rPr lang="nn-NO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up to 1GB | </a:t>
                      </a:r>
                      <a:r>
                        <a:rPr lang="nn-NO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Google Drive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51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Display: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altLang="zh-CN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6.55” FHD+ 20:9  (1080 x 2400) | 144Hz </a:t>
                      </a:r>
                      <a:r>
                        <a:rPr lang="fi-FI" altLang="zh-CN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refresh</a:t>
                      </a:r>
                      <a:r>
                        <a:rPr lang="fi-FI" altLang="zh-CN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</a:t>
                      </a:r>
                      <a:r>
                        <a:rPr lang="fi-FI" altLang="zh-CN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rate</a:t>
                      </a:r>
                      <a:r>
                        <a:rPr lang="fi-FI" altLang="zh-CN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 </a:t>
                      </a:r>
                      <a:r>
                        <a:rPr lang="fi-FI" altLang="zh-CN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Brightness</a:t>
                      </a:r>
                      <a:r>
                        <a:rPr lang="fi-FI" altLang="zh-CN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1000 </a:t>
                      </a:r>
                      <a:r>
                        <a:rPr lang="fi-FI" altLang="zh-CN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nits</a:t>
                      </a:r>
                      <a:r>
                        <a:rPr lang="fi-FI" altLang="zh-CN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NTCS 100% | </a:t>
                      </a:r>
                      <a:r>
                        <a:rPr lang="fi-FI" altLang="zh-CN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Corning</a:t>
                      </a:r>
                      <a:r>
                        <a:rPr lang="fi-FI" altLang="zh-CN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® Gorilla® </a:t>
                      </a:r>
                      <a:r>
                        <a:rPr lang="fi-FI" altLang="zh-CN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Glass</a:t>
                      </a:r>
                      <a:r>
                        <a:rPr lang="fi-FI" altLang="zh-CN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3 | </a:t>
                      </a:r>
                      <a:r>
                        <a:rPr lang="fi-FI" altLang="zh-CN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Miracast</a:t>
                      </a:r>
                      <a:endParaRPr lang="fi-FI" altLang="zh-CN" sz="700" b="0" i="0" kern="1200" dirty="0">
                        <a:solidFill>
                          <a:schemeClr val="tx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2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Camera </a:t>
                      </a:r>
                      <a:b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</a:b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and flash: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Main: 108 MP OIS AF Main + 13 MP FF Ultrawide + 50 MP Telephoto | Flash | | Front: 50MP AF with eye-tracking focus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Features:  Hybrid OIS+EIS | 50mm Portrait mode | Night mode 3.0 | 0.5x to 4x zoom | AI Portrait | UW and Tele Capture Fusion | Selfie Gestures| Selfie </a:t>
                      </a:r>
                      <a:r>
                        <a:rPr lang="en-GB" sz="700" b="0" i="0" kern="1200" noProof="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Slo-mo</a:t>
                      </a:r>
                      <a:r>
                        <a:rPr lang="en-GB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4K video capture | OZO Spatial Audio capture with wind-noise cancellatio</a:t>
                      </a:r>
                      <a:r>
                        <a:rPr lang="en-GB" altLang="zh-CN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3781036"/>
                  </a:ext>
                </a:extLst>
              </a:tr>
              <a:tr h="3937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Connectivity: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802.11 b/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g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/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n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/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ac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/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ax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/6e (2x2 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MiMo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) | Bluetooth® 5.2 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with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LE Audio | GPS; A-GPS, Galileo L1/L5 dual band, GLONASS, BDS | Ambient light 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sensor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Proximity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sensor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Accelerometer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(G-sensor 6-axis) | E-</a:t>
                      </a:r>
                      <a:r>
                        <a:rPr lang="de-DE" altLang="zh-TW" sz="700" b="0" i="0" kern="1200" dirty="0" err="1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compass</a:t>
                      </a:r>
                      <a:r>
                        <a:rPr lang="de-DE" altLang="zh-TW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Barometer | NFC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185762"/>
                  </a:ext>
                </a:extLst>
              </a:tr>
              <a:tr h="3187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Battery: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4600mAh</a:t>
                      </a:r>
                      <a:r>
                        <a:rPr lang="en-US" altLang="zh-TW" sz="700" b="0" i="0" kern="1200" baseline="300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4</a:t>
                      </a:r>
                      <a:r>
                        <a:rPr lang="en-US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|&gt;80% after 800 charging cycles</a:t>
                      </a:r>
                      <a:r>
                        <a:rPr lang="en-US" altLang="zh-TW" sz="700" b="0" i="0" kern="1200" baseline="300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5</a:t>
                      </a:r>
                      <a:r>
                        <a:rPr lang="en-US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Up to 48-hours battery life</a:t>
                      </a:r>
                      <a:r>
                        <a:rPr lang="en-US" altLang="zh-TW" sz="700" b="0" i="0" kern="1200" baseline="300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6</a:t>
                      </a:r>
                      <a:r>
                        <a:rPr lang="en-US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</a:t>
                      </a:r>
                      <a:r>
                        <a:rPr lang="en-GB" sz="700" b="0" i="0" kern="1200" dirty="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33W charging support (QC4.0 and PD3.0 PPS compatible) | 15W magnetic wireless charging | 5W reverse wireless charging  | Qi2 certified</a:t>
                      </a:r>
                      <a:endParaRPr lang="en-GB" sz="700" b="0" i="0" strike="sngStrike" kern="1200" dirty="0"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I/O: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USB</a:t>
                      </a:r>
                      <a:r>
                        <a:rPr lang="en-GB" sz="700" b="0" i="0" kern="1200" noProof="0" dirty="0">
                          <a:solidFill>
                            <a:srgbClr val="FF0000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</a:t>
                      </a:r>
                      <a:r>
                        <a:rPr lang="en-GB" sz="700" b="0" i="0" kern="1200" noProof="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Type-C™ (USB 2.0) </a:t>
                      </a:r>
                      <a:r>
                        <a:rPr lang="pt-BR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| </a:t>
                      </a:r>
                      <a:r>
                        <a:rPr lang="pt-BR" altLang="zh-TW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Analog</a:t>
                      </a:r>
                      <a:r>
                        <a:rPr lang="pt-BR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</a:t>
                      </a:r>
                      <a:r>
                        <a:rPr lang="pt-BR" altLang="zh-TW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audio</a:t>
                      </a:r>
                      <a:r>
                        <a:rPr lang="pt-BR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output | OTG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0015360"/>
                  </a:ext>
                </a:extLst>
              </a:tr>
              <a:tr h="2270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Dimensions: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159.84 * 75.66 * 8.9 mm | Weight 209.5g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0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SIM slot: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Nano SIM + Nano SIM/Micro SD Card slot (3-in-2) | </a:t>
                      </a:r>
                      <a:r>
                        <a:rPr lang="en-US" altLang="zh-TW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eSIM</a:t>
                      </a:r>
                      <a:endParaRPr lang="zh-TW" altLang="en-US" sz="700" b="0" i="0" kern="1200" dirty="0">
                        <a:solidFill>
                          <a:schemeClr val="tx1"/>
                        </a:solidFill>
                        <a:effectLst/>
                        <a:latin typeface="Manrope" pitchFamily="2" charset="0"/>
                        <a:ea typeface="+mn-ea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435360"/>
                  </a:ext>
                </a:extLst>
              </a:tr>
              <a:tr h="4410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0" kern="1200"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Other:</a:t>
                      </a:r>
                      <a:endParaRPr lang="en-GB" sz="700" b="1" i="0">
                        <a:solidFill>
                          <a:schemeClr val="bg1"/>
                        </a:solidFill>
                        <a:effectLst/>
                        <a:latin typeface="Manrope" pitchFamily="2" charset="0"/>
                        <a:ea typeface="Nokia Pure Text" panose="020B0504040602060303" pitchFamily="34" charset="0"/>
                        <a:cs typeface="Nokia Pure Text" panose="020B050404060206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Gen2 repairability with display, back cover, battery and charging port repairs through iFixit</a:t>
                      </a:r>
                      <a:r>
                        <a:rPr lang="en-GB" sz="700" b="0" i="0" kern="1200" baseline="300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1</a:t>
                      </a:r>
                      <a:r>
                        <a:rPr lang="en-GB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| 100% recycled AL frame | Stereo speakers | HAC2019 | IP54 | Programmable Custom Button and Power Button | Biometric face unlock | Side fingerprint sensor | </a:t>
                      </a:r>
                      <a:r>
                        <a:rPr lang="en-GB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aptX</a:t>
                      </a:r>
                      <a:r>
                        <a:rPr lang="en-GB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Adaptive R2.1 HQ &amp; Gaming, </a:t>
                      </a:r>
                      <a:r>
                        <a:rPr lang="en-GB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aptX</a:t>
                      </a:r>
                      <a:r>
                        <a:rPr lang="en-GB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HD, </a:t>
                      </a:r>
                      <a:r>
                        <a:rPr lang="en-GB" sz="700" b="0" i="0" kern="1200" dirty="0" err="1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aptX</a:t>
                      </a:r>
                      <a:r>
                        <a:rPr lang="en-GB" sz="700" b="0" i="0" kern="1200" dirty="0">
                          <a:solidFill>
                            <a:schemeClr val="tx1"/>
                          </a:solidFill>
                          <a:effectLst/>
                          <a:latin typeface="Manrope" pitchFamily="2" charset="0"/>
                          <a:ea typeface="Nokia Pure Text" panose="020B0504040602060303" pitchFamily="34" charset="0"/>
                          <a:cs typeface="Nokia Pure Text" panose="020B0504040602060303" pitchFamily="34" charset="0"/>
                        </a:rPr>
                        <a:t> Classic | OZO Payback | Android Enterprise Recommended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6971448"/>
                  </a:ext>
                </a:extLst>
              </a:tr>
            </a:tbl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id="{4BECB0D6-0895-C327-A9CA-BD42A02AEEED}"/>
              </a:ext>
            </a:extLst>
          </p:cNvPr>
          <p:cNvSpPr/>
          <p:nvPr/>
        </p:nvSpPr>
        <p:spPr bwMode="auto">
          <a:xfrm>
            <a:off x="1106392" y="6468991"/>
            <a:ext cx="275993" cy="284356"/>
          </a:xfrm>
          <a:prstGeom prst="ellipse">
            <a:avLst/>
          </a:prstGeom>
          <a:solidFill>
            <a:srgbClr val="FEAEE2"/>
          </a:solidFill>
          <a:ln w="9525" cap="flat" cmpd="sng" algn="ctr">
            <a:solidFill>
              <a:srgbClr val="A4A4A4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Nokia Pure Text" panose="020B0504040602060303" pitchFamily="34" charset="0"/>
              <a:ea typeface="Helvetica Neue"/>
              <a:cs typeface="Segoe UI" pitchFamily="34" charset="0"/>
              <a:sym typeface="Helvetica Neue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5A0DA1C-6AE3-2D74-D9DD-92DA5AF82C79}"/>
              </a:ext>
            </a:extLst>
          </p:cNvPr>
          <p:cNvSpPr/>
          <p:nvPr/>
        </p:nvSpPr>
        <p:spPr>
          <a:xfrm>
            <a:off x="7753884" y="5301650"/>
            <a:ext cx="4347535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8727">
              <a:defRPr/>
            </a:pP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TM and © 2024 HMD Global.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All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rights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reserved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.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Snapdragon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is a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product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of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Qualcomm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Technologies, Inc. and/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or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its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subsidiaries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.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Snapdragon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is a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trademark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or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registered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trademark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of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Qualcomm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Incorporated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. Android and Google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Drive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are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trademarks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of Google LLC. OZO is a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trademark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of Nokia Technologies Oy.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Variations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on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offering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may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apply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.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Check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local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availability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.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All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specifications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,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features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and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other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product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information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provided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are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subject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to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change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without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notice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.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All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images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are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for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illustrative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purposes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</a:t>
            </a:r>
            <a:r>
              <a:rPr kumimoji="0" lang="fi-FI" sz="600" b="0" i="0" u="none" strike="noStrike" kern="0" cap="none" spc="0" normalizeH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only</a:t>
            </a:r>
            <a:r>
              <a:rPr kumimoji="0" lang="fi-FI" sz="600" b="0" i="0" u="none" strike="noStrike" kern="0" cap="none" spc="0" normalizeH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.</a:t>
            </a:r>
            <a:endParaRPr kumimoji="0" lang="fi-FI" sz="600" b="0" i="0" u="none" strike="noStrike" kern="0" cap="none" spc="0" normalizeH="0" baseline="3000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Manrope" pitchFamily="2" charset="0"/>
              <a:ea typeface="Nokia Pure Text" panose="020B0504040602060303" pitchFamily="34" charset="0"/>
              <a:cs typeface="Nokia Pure Text" panose="020B0504040602060303" pitchFamily="34" charset="0"/>
              <a:sym typeface="Helvetica Neue"/>
            </a:endParaRPr>
          </a:p>
          <a:p>
            <a:pPr defTabSz="878727">
              <a:defRPr/>
            </a:pPr>
            <a:r>
              <a:rPr kumimoji="0" lang="en-SG" sz="600" b="0" i="0" u="none" strike="noStrike" kern="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1</a:t>
            </a:r>
            <a:r>
              <a:rPr kumimoji="0" lang="en-SG" sz="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Self-repair support available through </a:t>
            </a:r>
            <a:r>
              <a:rPr kumimoji="0" lang="en-SG" sz="6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iFixit</a:t>
            </a:r>
            <a:r>
              <a:rPr kumimoji="0" lang="en-SG" sz="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in select markets. Details available at </a:t>
            </a:r>
            <a:r>
              <a:rPr kumimoji="0" lang="en-SG" sz="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  <a:hlinkClick r:id="rId5"/>
              </a:rPr>
              <a:t>https://www.hmd.com/self-repair</a:t>
            </a:r>
            <a:r>
              <a:rPr kumimoji="0" lang="en-SG" sz="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  </a:t>
            </a:r>
            <a:r>
              <a:rPr kumimoji="0" lang="en-SG" sz="600" b="0" i="0" u="none" strike="noStrike" kern="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2</a:t>
            </a:r>
            <a:r>
              <a:rPr kumimoji="0" lang="en-SG" sz="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5G coverage is limited and might not be supported by your network service provider. Actual speed depends on network and other factors. </a:t>
            </a:r>
            <a:r>
              <a:rPr kumimoji="0" lang="en-SG" sz="600" b="0" i="0" u="none" strike="noStrike" kern="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3</a:t>
            </a:r>
            <a:r>
              <a:rPr kumimoji="0" lang="en-SG" sz="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Pre-installed system software and apps use a significant part of memory space. </a:t>
            </a:r>
            <a:r>
              <a:rPr lang="en-US" altLang="zh-TW" sz="600" baseline="30000" dirty="0"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4</a:t>
            </a:r>
            <a:r>
              <a:rPr lang="en-US" sz="600" kern="0" dirty="0">
                <a:solidFill>
                  <a:srgbClr val="505050"/>
                </a:solidFill>
                <a:latin typeface="Manrope" pitchFamily="2" charset="0"/>
              </a:rPr>
              <a:t>Battery has limited recharge cycles and battery capacity reduces over time. Eventually the battery may need to be replaced. </a:t>
            </a:r>
            <a:r>
              <a:rPr lang="en-SG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.</a:t>
            </a:r>
            <a:r>
              <a:rPr lang="fi-FI" sz="600" kern="0" baseline="3000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5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Battery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has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been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tested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by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HMD Global to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maintain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at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least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80% of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its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original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capacity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after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800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full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charging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 </a:t>
            </a:r>
            <a:r>
              <a:rPr lang="fi-FI" sz="600" kern="0" dirty="0" err="1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cycles</a:t>
            </a:r>
            <a:r>
              <a:rPr lang="fi-FI" sz="600" kern="0" dirty="0">
                <a:solidFill>
                  <a:srgbClr val="505050"/>
                </a:solidFill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</a:rPr>
              <a:t>. </a:t>
            </a:r>
            <a:r>
              <a:rPr kumimoji="0" lang="en-SG" sz="600" b="0" i="0" u="none" strike="noStrike" kern="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6</a:t>
            </a:r>
            <a:r>
              <a:rPr kumimoji="0" lang="en-SG" sz="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Manrope" pitchFamily="2" charset="0"/>
                <a:ea typeface="Nokia Pure Text" panose="020B0504040602060303" pitchFamily="34" charset="0"/>
                <a:cs typeface="Nokia Pure Text" panose="020B0504040602060303" pitchFamily="34" charset="0"/>
                <a:sym typeface="Helvetica Neue"/>
              </a:rPr>
              <a:t>Battery testing was conducted by HMD Global Oy using a real-life usage test. Testing included cycles combining 30 minutes of active usage and 2 hours of idle time with a new battery, starting from 100% battery charge until the device powered off. Usage included e.g., gaming, video streaming, video playback, calling, browsing, and data transfer. Testing was conducted with normal device settings in a lit indoor environment.</a:t>
            </a:r>
            <a:endParaRPr kumimoji="0" lang="fi-FI" sz="6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Manrope" pitchFamily="2" charset="0"/>
              <a:ea typeface="Nokia Pure Text" panose="020B0504040602060303" pitchFamily="34" charset="0"/>
              <a:cs typeface="Nokia Pure Text" panose="020B0504040602060303" pitchFamily="34" charset="0"/>
              <a:sym typeface="Helvetica Neue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C7626C55-2DD5-FD06-33F4-BF6A83355C63}"/>
              </a:ext>
            </a:extLst>
          </p:cNvPr>
          <p:cNvSpPr txBox="1"/>
          <p:nvPr/>
        </p:nvSpPr>
        <p:spPr>
          <a:xfrm>
            <a:off x="296734" y="6495753"/>
            <a:ext cx="7528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anrope" pitchFamily="2" charset="0"/>
                <a:ea typeface="Segoe UI" panose="020B0502040204020203" pitchFamily="34" charset="0"/>
                <a:cs typeface="Segoe UI" panose="020B0502040204020203" pitchFamily="34" charset="0"/>
                <a:sym typeface="Helvetica Neue"/>
              </a:rPr>
              <a:t>Colours: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D702CF3-D0D6-66CC-6AB0-5D55B3E453A3}"/>
              </a:ext>
            </a:extLst>
          </p:cNvPr>
          <p:cNvSpPr txBox="1"/>
          <p:nvPr/>
        </p:nvSpPr>
        <p:spPr>
          <a:xfrm>
            <a:off x="4061289" y="5150387"/>
            <a:ext cx="3573353" cy="233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19" rIns="45719" bIns="45719">
            <a:noAutofit/>
          </a:bodyPr>
          <a:lstStyle>
            <a:lvl1pPr algn="l" defTabSz="1828800">
              <a:lnSpc>
                <a:spcPct val="80000"/>
              </a:lnSpc>
              <a:defRPr sz="10000">
                <a:solidFill>
                  <a:srgbClr val="0E0C0A"/>
                </a:solidFill>
                <a:latin typeface="Manrope ExtraLight ExtraBold"/>
                <a:ea typeface="Manrope ExtraLight ExtraBold"/>
                <a:cs typeface="Manrope ExtraLight ExtraBold"/>
                <a:sym typeface="Manrope ExtraLight Extra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 ExtraBold" pitchFamily="2" charset="0"/>
                <a:sym typeface="Manrope ExtraLight ExtraBold"/>
              </a:rPr>
              <a:t>HMD SKYLINE</a:t>
            </a:r>
          </a:p>
        </p:txBody>
      </p:sp>
      <p:sp>
        <p:nvSpPr>
          <p:cNvPr id="6" name="Graphic 5">
            <a:extLst>
              <a:ext uri="{FF2B5EF4-FFF2-40B4-BE49-F238E27FC236}">
                <a16:creationId xmlns:a16="http://schemas.microsoft.com/office/drawing/2014/main" id="{3BE71A4B-9071-7632-D007-AC60D3ECBA6B}"/>
              </a:ext>
            </a:extLst>
          </p:cNvPr>
          <p:cNvSpPr/>
          <p:nvPr/>
        </p:nvSpPr>
        <p:spPr>
          <a:xfrm>
            <a:off x="11403559" y="284735"/>
            <a:ext cx="508337" cy="217816"/>
          </a:xfrm>
          <a:custGeom>
            <a:avLst/>
            <a:gdLst>
              <a:gd name="connsiteX0" fmla="*/ 5649159 w 7250191"/>
              <a:gd name="connsiteY0" fmla="*/ 0 h 3106608"/>
              <a:gd name="connsiteX1" fmla="*/ 5150025 w 7250191"/>
              <a:gd name="connsiteY1" fmla="*/ 0 h 3106608"/>
              <a:gd name="connsiteX2" fmla="*/ 4778002 w 7250191"/>
              <a:gd name="connsiteY2" fmla="*/ 0 h 3106608"/>
              <a:gd name="connsiteX3" fmla="*/ 4502730 w 7250191"/>
              <a:gd name="connsiteY3" fmla="*/ 0 h 3106608"/>
              <a:gd name="connsiteX4" fmla="*/ 3529965 w 7250191"/>
              <a:gd name="connsiteY4" fmla="*/ 1638081 h 3106608"/>
              <a:gd name="connsiteX5" fmla="*/ 2475429 w 7250191"/>
              <a:gd name="connsiteY5" fmla="*/ 0 h 3106608"/>
              <a:gd name="connsiteX6" fmla="*/ 1825300 w 7250191"/>
              <a:gd name="connsiteY6" fmla="*/ 0 h 3106608"/>
              <a:gd name="connsiteX7" fmla="*/ 1825300 w 7250191"/>
              <a:gd name="connsiteY7" fmla="*/ 235515 h 3106608"/>
              <a:gd name="connsiteX8" fmla="*/ 1825300 w 7250191"/>
              <a:gd name="connsiteY8" fmla="*/ 1261743 h 3106608"/>
              <a:gd name="connsiteX9" fmla="*/ 685752 w 7250191"/>
              <a:gd name="connsiteY9" fmla="*/ 1261743 h 3106608"/>
              <a:gd name="connsiteX10" fmla="*/ 685752 w 7250191"/>
              <a:gd name="connsiteY10" fmla="*/ 0 h 3106608"/>
              <a:gd name="connsiteX11" fmla="*/ 0 w 7250191"/>
              <a:gd name="connsiteY11" fmla="*/ 0 h 3106608"/>
              <a:gd name="connsiteX12" fmla="*/ 0 w 7250191"/>
              <a:gd name="connsiteY12" fmla="*/ 3106608 h 3106608"/>
              <a:gd name="connsiteX13" fmla="*/ 685752 w 7250191"/>
              <a:gd name="connsiteY13" fmla="*/ 3106608 h 3106608"/>
              <a:gd name="connsiteX14" fmla="*/ 685752 w 7250191"/>
              <a:gd name="connsiteY14" fmla="*/ 1807636 h 3106608"/>
              <a:gd name="connsiteX15" fmla="*/ 1825300 w 7250191"/>
              <a:gd name="connsiteY15" fmla="*/ 1807636 h 3106608"/>
              <a:gd name="connsiteX16" fmla="*/ 1825300 w 7250191"/>
              <a:gd name="connsiteY16" fmla="*/ 2518226 h 3106608"/>
              <a:gd name="connsiteX17" fmla="*/ 1825300 w 7250191"/>
              <a:gd name="connsiteY17" fmla="*/ 3106608 h 3106608"/>
              <a:gd name="connsiteX18" fmla="*/ 2508218 w 7250191"/>
              <a:gd name="connsiteY18" fmla="*/ 3106608 h 3106608"/>
              <a:gd name="connsiteX19" fmla="*/ 2508218 w 7250191"/>
              <a:gd name="connsiteY19" fmla="*/ 1200234 h 3106608"/>
              <a:gd name="connsiteX20" fmla="*/ 3336870 w 7250191"/>
              <a:gd name="connsiteY20" fmla="*/ 2466429 h 3106608"/>
              <a:gd name="connsiteX21" fmla="*/ 3694724 w 7250191"/>
              <a:gd name="connsiteY21" fmla="*/ 2466429 h 3106608"/>
              <a:gd name="connsiteX22" fmla="*/ 4514064 w 7250191"/>
              <a:gd name="connsiteY22" fmla="*/ 1195379 h 3106608"/>
              <a:gd name="connsiteX23" fmla="*/ 4502325 w 7250191"/>
              <a:gd name="connsiteY23" fmla="*/ 3106608 h 3106608"/>
              <a:gd name="connsiteX24" fmla="*/ 4777597 w 7250191"/>
              <a:gd name="connsiteY24" fmla="*/ 3106608 h 3106608"/>
              <a:gd name="connsiteX25" fmla="*/ 5149620 w 7250191"/>
              <a:gd name="connsiteY25" fmla="*/ 3106608 h 3106608"/>
              <a:gd name="connsiteX26" fmla="*/ 5649159 w 7250191"/>
              <a:gd name="connsiteY26" fmla="*/ 3106608 h 3106608"/>
              <a:gd name="connsiteX27" fmla="*/ 7250192 w 7250191"/>
              <a:gd name="connsiteY27" fmla="*/ 1553102 h 3106608"/>
              <a:gd name="connsiteX28" fmla="*/ 5649159 w 7250191"/>
              <a:gd name="connsiteY28" fmla="*/ 0 h 3106608"/>
              <a:gd name="connsiteX29" fmla="*/ 5620822 w 7250191"/>
              <a:gd name="connsiteY29" fmla="*/ 2574879 h 3106608"/>
              <a:gd name="connsiteX30" fmla="*/ 5201841 w 7250191"/>
              <a:gd name="connsiteY30" fmla="*/ 2574879 h 3106608"/>
              <a:gd name="connsiteX31" fmla="*/ 5201841 w 7250191"/>
              <a:gd name="connsiteY31" fmla="*/ 532134 h 3106608"/>
              <a:gd name="connsiteX32" fmla="*/ 5620822 w 7250191"/>
              <a:gd name="connsiteY32" fmla="*/ 532134 h 3106608"/>
              <a:gd name="connsiteX33" fmla="*/ 6501289 w 7250191"/>
              <a:gd name="connsiteY33" fmla="*/ 1553506 h 3106608"/>
              <a:gd name="connsiteX34" fmla="*/ 5620822 w 7250191"/>
              <a:gd name="connsiteY34" fmla="*/ 2574879 h 310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250191" h="3106608">
                <a:moveTo>
                  <a:pt x="5649159" y="0"/>
                </a:moveTo>
                <a:lnTo>
                  <a:pt x="5150025" y="0"/>
                </a:lnTo>
                <a:lnTo>
                  <a:pt x="4778002" y="0"/>
                </a:lnTo>
                <a:lnTo>
                  <a:pt x="4502730" y="0"/>
                </a:lnTo>
                <a:lnTo>
                  <a:pt x="3529965" y="1638081"/>
                </a:lnTo>
                <a:lnTo>
                  <a:pt x="2475429" y="0"/>
                </a:lnTo>
                <a:lnTo>
                  <a:pt x="1825300" y="0"/>
                </a:lnTo>
                <a:lnTo>
                  <a:pt x="1825300" y="235515"/>
                </a:lnTo>
                <a:lnTo>
                  <a:pt x="1825300" y="1261743"/>
                </a:lnTo>
                <a:lnTo>
                  <a:pt x="685752" y="1261743"/>
                </a:lnTo>
                <a:lnTo>
                  <a:pt x="685752" y="0"/>
                </a:lnTo>
                <a:lnTo>
                  <a:pt x="0" y="0"/>
                </a:lnTo>
                <a:lnTo>
                  <a:pt x="0" y="3106608"/>
                </a:lnTo>
                <a:lnTo>
                  <a:pt x="685752" y="3106608"/>
                </a:lnTo>
                <a:lnTo>
                  <a:pt x="685752" y="1807636"/>
                </a:lnTo>
                <a:lnTo>
                  <a:pt x="1825300" y="1807636"/>
                </a:lnTo>
                <a:lnTo>
                  <a:pt x="1825300" y="2518226"/>
                </a:lnTo>
                <a:lnTo>
                  <a:pt x="1825300" y="3106608"/>
                </a:lnTo>
                <a:lnTo>
                  <a:pt x="2508218" y="3106608"/>
                </a:lnTo>
                <a:lnTo>
                  <a:pt x="2508218" y="1200234"/>
                </a:lnTo>
                <a:lnTo>
                  <a:pt x="3336870" y="2466429"/>
                </a:lnTo>
                <a:lnTo>
                  <a:pt x="3694724" y="2466429"/>
                </a:lnTo>
                <a:lnTo>
                  <a:pt x="4514064" y="1195379"/>
                </a:lnTo>
                <a:lnTo>
                  <a:pt x="4502325" y="3106608"/>
                </a:lnTo>
                <a:lnTo>
                  <a:pt x="4777597" y="3106608"/>
                </a:lnTo>
                <a:lnTo>
                  <a:pt x="5149620" y="3106608"/>
                </a:lnTo>
                <a:lnTo>
                  <a:pt x="5649159" y="3106608"/>
                </a:lnTo>
                <a:cubicBezTo>
                  <a:pt x="6604921" y="3106608"/>
                  <a:pt x="7250192" y="2471285"/>
                  <a:pt x="7250192" y="1553102"/>
                </a:cubicBezTo>
                <a:cubicBezTo>
                  <a:pt x="7250192" y="635323"/>
                  <a:pt x="6604921" y="0"/>
                  <a:pt x="5649159" y="0"/>
                </a:cubicBezTo>
                <a:close/>
                <a:moveTo>
                  <a:pt x="5620822" y="2574879"/>
                </a:moveTo>
                <a:lnTo>
                  <a:pt x="5201841" y="2574879"/>
                </a:lnTo>
                <a:lnTo>
                  <a:pt x="5201841" y="532134"/>
                </a:lnTo>
                <a:lnTo>
                  <a:pt x="5620822" y="532134"/>
                </a:lnTo>
                <a:cubicBezTo>
                  <a:pt x="6195251" y="532134"/>
                  <a:pt x="6501289" y="894713"/>
                  <a:pt x="6501289" y="1553506"/>
                </a:cubicBezTo>
                <a:cubicBezTo>
                  <a:pt x="6501289" y="2212300"/>
                  <a:pt x="6195251" y="2574879"/>
                  <a:pt x="5620822" y="2574879"/>
                </a:cubicBezTo>
                <a:close/>
              </a:path>
            </a:pathLst>
          </a:custGeom>
          <a:solidFill>
            <a:schemeClr val="tx1"/>
          </a:solidFill>
          <a:ln w="4048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07042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Manrope ExtraLight Regular"/>
        <a:ea typeface="Manrope ExtraLight Regular"/>
        <a:cs typeface="Manrope ExtraLight Regular"/>
      </a:majorFont>
      <a:minorFont>
        <a:latin typeface="Manrope ExtraLight Regular"/>
        <a:ea typeface="Manrope ExtraLight Regular"/>
        <a:cs typeface="Manrope ExtraLight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Manrope ExtraLigh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Manrope ExtraLigh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8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1_Office Theme">
      <a:dk1>
        <a:srgbClr val="0E0C0A"/>
      </a:dk1>
      <a:lt1>
        <a:srgbClr val="0E0C0A"/>
      </a:lt1>
      <a:dk2>
        <a:srgbClr val="A7A7A7"/>
      </a:dk2>
      <a:lt2>
        <a:srgbClr val="535353"/>
      </a:lt2>
      <a:accent1>
        <a:srgbClr val="FB229D"/>
      </a:accent1>
      <a:accent2>
        <a:srgbClr val="FFBAE7"/>
      </a:accent2>
      <a:accent3>
        <a:srgbClr val="FF585D"/>
      </a:accent3>
      <a:accent4>
        <a:srgbClr val="FF6900"/>
      </a:accent4>
      <a:accent5>
        <a:srgbClr val="FFC845"/>
      </a:accent5>
      <a:accent6>
        <a:srgbClr val="776E64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E0C0A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E0C0A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873A4E897F6D814CAC530408E74813A9" ma:contentTypeVersion="14" ma:contentTypeDescription="新建文档。" ma:contentTypeScope="" ma:versionID="bdf26e13bd8ead2af3c39f0c9142e817">
  <xsd:schema xmlns:xsd="http://www.w3.org/2001/XMLSchema" xmlns:xs="http://www.w3.org/2001/XMLSchema" xmlns:p="http://schemas.microsoft.com/office/2006/metadata/properties" xmlns:ns2="c6e396ff-ae5e-4f5d-91a3-91781c55e268" xmlns:ns3="26f401da-594c-4447-89fe-a141e27dba0d" targetNamespace="http://schemas.microsoft.com/office/2006/metadata/properties" ma:root="true" ma:fieldsID="f049acb5352adfbb12f38261729d8421" ns2:_="" ns3:_="">
    <xsd:import namespace="c6e396ff-ae5e-4f5d-91a3-91781c55e268"/>
    <xsd:import namespace="26f401da-594c-4447-89fe-a141e27dba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e396ff-ae5e-4f5d-91a3-91781c55e2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图像标记" ma:readOnly="false" ma:fieldId="{5cf76f15-5ced-4ddc-b409-7134ff3c332f}" ma:taxonomyMulti="true" ma:sspId="0a655811-87c3-4ec9-8dfb-bbbae8abcf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f401da-594c-4447-89fe-a141e27dba0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c44139e-6862-4cee-8ee7-1ce8f26a6265}" ma:internalName="TaxCatchAll" ma:showField="CatchAllData" ma:web="26f401da-594c-4447-89fe-a141e27dba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共享对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共享对象详细信息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6A9357-1E1A-4DB3-8F69-767C0521D9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9397D6-F1A0-41B7-8353-E285E56AEA90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2178</Words>
  <Application>Microsoft Office PowerPoint</Application>
  <PresentationFormat>宽屏</PresentationFormat>
  <Paragraphs>114</Paragraphs>
  <Slides>2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6</vt:i4>
      </vt:variant>
      <vt:variant>
        <vt:lpstr>幻灯片标题</vt:lpstr>
      </vt:variant>
      <vt:variant>
        <vt:i4>2</vt:i4>
      </vt:variant>
    </vt:vector>
  </HeadingPairs>
  <TitlesOfParts>
    <vt:vector size="8" baseType="lpstr">
      <vt:lpstr>5_White</vt:lpstr>
      <vt:lpstr>4_White</vt:lpstr>
      <vt:lpstr>8_White</vt:lpstr>
      <vt:lpstr>4_Office Theme</vt:lpstr>
      <vt:lpstr>12_White</vt:lpstr>
      <vt:lpstr>2_White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Lottie Packer</cp:lastModifiedBy>
  <cp:revision>3</cp:revision>
  <dcterms:modified xsi:type="dcterms:W3CDTF">2024-07-09T09:19:23Z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0x0101003367213B92A1104099F659A6D8690BCE</vt:lpwstr>
  </property>
  <property fmtid="{D5CDD505-2E9C-101B-9397-08002B2CF9AE}" pid="3" name="MSIP_Label_350103b8-74d2-4d04-8851-dd34f0867dfd_Enabled">
    <vt:lpwstr>true</vt:lpwstr>
  </property>
  <property fmtid="{D5CDD505-2E9C-101B-9397-08002B2CF9AE}" pid="4" name="MSIP_Label_350103b8-74d2-4d04-8851-dd34f0867dfd_SetDate">
    <vt:lpwstr>2024-07-09T09:19:23Z</vt:lpwstr>
  </property>
  <property fmtid="{D5CDD505-2E9C-101B-9397-08002B2CF9AE}" pid="5" name="MSIP_Label_350103b8-74d2-4d04-8851-dd34f0867dfd_Method">
    <vt:lpwstr>Standard</vt:lpwstr>
  </property>
  <property fmtid="{D5CDD505-2E9C-101B-9397-08002B2CF9AE}" pid="6" name="MSIP_Label_350103b8-74d2-4d04-8851-dd34f0867dfd_Name">
    <vt:lpwstr>350103b8-74d2-4d04-8851-dd34f0867dfd</vt:lpwstr>
  </property>
  <property fmtid="{D5CDD505-2E9C-101B-9397-08002B2CF9AE}" pid="7" name="MSIP_Label_350103b8-74d2-4d04-8851-dd34f0867dfd_SiteId">
    <vt:lpwstr>0728bef5-aa68-404b-9bef-cc4d6d33622d</vt:lpwstr>
  </property>
  <property fmtid="{D5CDD505-2E9C-101B-9397-08002B2CF9AE}" pid="8" name="MSIP_Label_350103b8-74d2-4d04-8851-dd34f0867dfd_ActionId">
    <vt:lpwstr>7be35c32-f5e7-4079-a058-8f9d3faa843c</vt:lpwstr>
  </property>
  <property fmtid="{D5CDD505-2E9C-101B-9397-08002B2CF9AE}" pid="9" name="MSIP_Label_350103b8-74d2-4d04-8851-dd34f0867dfd_ContentBits">
    <vt:lpwstr>2</vt:lpwstr>
  </property>
  <property fmtid="{D5CDD505-2E9C-101B-9397-08002B2CF9AE}" pid="10" name="ClassificationContentMarkingFooterLocations">
    <vt:lpwstr>5_White:7\4_White:7\8_White:7\4_Office Theme:8\12_White:6\2_White:7</vt:lpwstr>
  </property>
  <property fmtid="{D5CDD505-2E9C-101B-9397-08002B2CF9AE}" pid="11" name="ClassificationContentMarkingFooterText">
    <vt:lpwstr>Internal</vt:lpwstr>
  </property>
</Properties>
</file>